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9" r:id="rId4"/>
  </p:sldMasterIdLst>
  <p:notesMasterIdLst>
    <p:notesMasterId r:id="rId35"/>
  </p:notesMasterIdLst>
  <p:handoutMasterIdLst>
    <p:handoutMasterId r:id="rId36"/>
  </p:handoutMasterIdLst>
  <p:sldIdLst>
    <p:sldId id="256" r:id="rId5"/>
    <p:sldId id="369" r:id="rId6"/>
    <p:sldId id="371" r:id="rId7"/>
    <p:sldId id="271" r:id="rId8"/>
    <p:sldId id="279" r:id="rId9"/>
    <p:sldId id="281" r:id="rId10"/>
    <p:sldId id="289" r:id="rId11"/>
    <p:sldId id="366" r:id="rId12"/>
    <p:sldId id="328" r:id="rId13"/>
    <p:sldId id="379" r:id="rId14"/>
    <p:sldId id="380" r:id="rId15"/>
    <p:sldId id="381" r:id="rId16"/>
    <p:sldId id="370" r:id="rId17"/>
    <p:sldId id="374" r:id="rId18"/>
    <p:sldId id="375" r:id="rId19"/>
    <p:sldId id="394" r:id="rId20"/>
    <p:sldId id="395" r:id="rId21"/>
    <p:sldId id="396" r:id="rId22"/>
    <p:sldId id="327" r:id="rId23"/>
    <p:sldId id="391" r:id="rId24"/>
    <p:sldId id="378" r:id="rId25"/>
    <p:sldId id="383" r:id="rId26"/>
    <p:sldId id="393" r:id="rId27"/>
    <p:sldId id="384" r:id="rId28"/>
    <p:sldId id="392" r:id="rId29"/>
    <p:sldId id="386" r:id="rId30"/>
    <p:sldId id="387" r:id="rId31"/>
    <p:sldId id="388" r:id="rId32"/>
    <p:sldId id="397" r:id="rId33"/>
    <p:sldId id="282" r:id="rId34"/>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Lst>
        </p14:section>
        <p14:section name="Design, Morph, Annotate, Work Together, Tell Me" id="{B9B51309-D148-4332-87C2-07BE32FBCA3B}">
          <p14:sldIdLst>
            <p14:sldId id="369"/>
            <p14:sldId id="371"/>
            <p14:sldId id="271"/>
            <p14:sldId id="279"/>
            <p14:sldId id="281"/>
            <p14:sldId id="289"/>
            <p14:sldId id="366"/>
            <p14:sldId id="328"/>
            <p14:sldId id="379"/>
            <p14:sldId id="380"/>
            <p14:sldId id="381"/>
            <p14:sldId id="370"/>
            <p14:sldId id="374"/>
            <p14:sldId id="375"/>
            <p14:sldId id="394"/>
            <p14:sldId id="395"/>
            <p14:sldId id="396"/>
            <p14:sldId id="327"/>
            <p14:sldId id="391"/>
            <p14:sldId id="378"/>
            <p14:sldId id="383"/>
            <p14:sldId id="393"/>
            <p14:sldId id="384"/>
            <p14:sldId id="392"/>
            <p14:sldId id="386"/>
            <p14:sldId id="387"/>
            <p14:sldId id="388"/>
            <p14:sldId id="397"/>
          </p14:sldIdLst>
        </p14:section>
        <p14:section name="Learn More" id="{2CC34DB2-6590-42C0-AD4B-A04C6060184E}">
          <p14:sldIdLst>
            <p14:sldId id="28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B45"/>
    <a:srgbClr val="F2F2F2"/>
    <a:srgbClr val="D24726"/>
    <a:srgbClr val="404040"/>
    <a:srgbClr val="DD462F"/>
    <a:srgbClr val="F8CFB6"/>
    <a:srgbClr val="F8CAB6"/>
    <a:srgbClr val="923922"/>
    <a:srgbClr val="F5F5F5"/>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41" autoAdjust="0"/>
  </p:normalViewPr>
  <p:slideViewPr>
    <p:cSldViewPr snapToGrid="0">
      <p:cViewPr varScale="1">
        <p:scale>
          <a:sx n="48" d="100"/>
          <a:sy n="48" d="100"/>
        </p:scale>
        <p:origin x="40" y="36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3/22/2022</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a:t>
            </a:fld>
            <a:endParaRPr lang="en-US"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3/22/2022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a:t>
            </a:r>
            <a:r>
              <a:rPr lang="en-US" baseline="0" dirty="0"/>
              <a:t>Slide Show mode, select the arrows to visit links.</a:t>
            </a:r>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30</a:t>
            </a:fld>
            <a:endParaRPr lang="en-US" dirty="0"/>
          </a:p>
        </p:txBody>
      </p:sp>
    </p:spTree>
    <p:extLst>
      <p:ext uri="{BB962C8B-B14F-4D97-AF65-F5344CB8AC3E}">
        <p14:creationId xmlns:p14="http://schemas.microsoft.com/office/powerpoint/2010/main" val="3421780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4000D-8B93-4E27-BE0A-8D41FD82A4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a:extLst>
              <a:ext uri="{FF2B5EF4-FFF2-40B4-BE49-F238E27FC236}">
                <a16:creationId xmlns:a16="http://schemas.microsoft.com/office/drawing/2014/main" id="{2473A68C-7064-4C9B-8C3F-BC9CA2BD2B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a:extLst>
              <a:ext uri="{FF2B5EF4-FFF2-40B4-BE49-F238E27FC236}">
                <a16:creationId xmlns:a16="http://schemas.microsoft.com/office/drawing/2014/main" id="{820C02C6-D869-4E3F-B9A0-C8390C891517}"/>
              </a:ext>
            </a:extLst>
          </p:cNvPr>
          <p:cNvSpPr>
            <a:spLocks noGrp="1"/>
          </p:cNvSpPr>
          <p:nvPr>
            <p:ph type="dt" sz="half" idx="10"/>
          </p:nvPr>
        </p:nvSpPr>
        <p:spPr/>
        <p:txBody>
          <a:bodyPr/>
          <a:lstStyle/>
          <a:p>
            <a:fld id="{8BEEBAAA-29B5-4AF5-BC5F-7E580C29002D}" type="datetimeFigureOut">
              <a:rPr lang="en-US" smtClean="0"/>
              <a:pPr/>
              <a:t>3/22/2022</a:t>
            </a:fld>
            <a:endParaRPr lang="en-US" dirty="0"/>
          </a:p>
        </p:txBody>
      </p:sp>
      <p:sp>
        <p:nvSpPr>
          <p:cNvPr id="5" name="Footer Placeholder 4">
            <a:extLst>
              <a:ext uri="{FF2B5EF4-FFF2-40B4-BE49-F238E27FC236}">
                <a16:creationId xmlns:a16="http://schemas.microsoft.com/office/drawing/2014/main" id="{96076EFC-BC82-4843-AD22-84917F02FE2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6719F6-C9FF-4A72-93EC-9EA0EF3AB117}"/>
              </a:ext>
            </a:extLst>
          </p:cNvPr>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978047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7ADDD-BA0C-41AB-8B4A-1E1F3A702E96}"/>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B480EDCB-B483-4D54-9097-B7E85A8651A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DC17003D-1F3D-4194-8E69-CE1F16F295CB}"/>
              </a:ext>
            </a:extLst>
          </p:cNvPr>
          <p:cNvSpPr>
            <a:spLocks noGrp="1"/>
          </p:cNvSpPr>
          <p:nvPr>
            <p:ph type="dt" sz="half" idx="10"/>
          </p:nvPr>
        </p:nvSpPr>
        <p:spPr/>
        <p:txBody>
          <a:bodyPr/>
          <a:lstStyle/>
          <a:p>
            <a:fld id="{8BEEBAAA-29B5-4AF5-BC5F-7E580C29002D}" type="datetimeFigureOut">
              <a:rPr lang="en-US" smtClean="0"/>
              <a:pPr/>
              <a:t>3/22/2022</a:t>
            </a:fld>
            <a:endParaRPr lang="en-US" dirty="0"/>
          </a:p>
        </p:txBody>
      </p:sp>
      <p:sp>
        <p:nvSpPr>
          <p:cNvPr id="5" name="Footer Placeholder 4">
            <a:extLst>
              <a:ext uri="{FF2B5EF4-FFF2-40B4-BE49-F238E27FC236}">
                <a16:creationId xmlns:a16="http://schemas.microsoft.com/office/drawing/2014/main" id="{A82E91E7-5C1B-448D-9979-A1D351F654D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172DD9B-87FD-41C2-89E4-7727D3D9ABD5}"/>
              </a:ext>
            </a:extLst>
          </p:cNvPr>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613047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23DC4-DD29-49DA-8BC1-A4BB619B40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a:extLst>
              <a:ext uri="{FF2B5EF4-FFF2-40B4-BE49-F238E27FC236}">
                <a16:creationId xmlns:a16="http://schemas.microsoft.com/office/drawing/2014/main" id="{CF0F1312-37C9-41DA-A260-80E5690454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617F9DD-807D-4EEC-B877-2FEB2865923C}"/>
              </a:ext>
            </a:extLst>
          </p:cNvPr>
          <p:cNvSpPr>
            <a:spLocks noGrp="1"/>
          </p:cNvSpPr>
          <p:nvPr>
            <p:ph type="dt" sz="half" idx="10"/>
          </p:nvPr>
        </p:nvSpPr>
        <p:spPr/>
        <p:txBody>
          <a:bodyPr/>
          <a:lstStyle/>
          <a:p>
            <a:fld id="{8BEEBAAA-29B5-4AF5-BC5F-7E580C29002D}" type="datetimeFigureOut">
              <a:rPr lang="en-US" smtClean="0"/>
              <a:pPr/>
              <a:t>3/22/2022</a:t>
            </a:fld>
            <a:endParaRPr lang="en-US" dirty="0"/>
          </a:p>
        </p:txBody>
      </p:sp>
      <p:sp>
        <p:nvSpPr>
          <p:cNvPr id="5" name="Footer Placeholder 4">
            <a:extLst>
              <a:ext uri="{FF2B5EF4-FFF2-40B4-BE49-F238E27FC236}">
                <a16:creationId xmlns:a16="http://schemas.microsoft.com/office/drawing/2014/main" id="{D74CB2E5-B8BC-443E-9C65-F5251B30EC0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52600F3-D883-4620-8240-7A0251330E3E}"/>
              </a:ext>
            </a:extLst>
          </p:cNvPr>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4165801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37E55-04CA-4F6C-B77E-9581E801079F}"/>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685D3E46-33F8-4512-926E-070D377C296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a:extLst>
              <a:ext uri="{FF2B5EF4-FFF2-40B4-BE49-F238E27FC236}">
                <a16:creationId xmlns:a16="http://schemas.microsoft.com/office/drawing/2014/main" id="{7A2A007E-EFAB-4D68-B5F4-6BD2A942CF9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a:extLst>
              <a:ext uri="{FF2B5EF4-FFF2-40B4-BE49-F238E27FC236}">
                <a16:creationId xmlns:a16="http://schemas.microsoft.com/office/drawing/2014/main" id="{7A3518F1-6C20-4DF0-A1F1-C8C18C879A3D}"/>
              </a:ext>
            </a:extLst>
          </p:cNvPr>
          <p:cNvSpPr>
            <a:spLocks noGrp="1"/>
          </p:cNvSpPr>
          <p:nvPr>
            <p:ph type="dt" sz="half" idx="10"/>
          </p:nvPr>
        </p:nvSpPr>
        <p:spPr/>
        <p:txBody>
          <a:bodyPr/>
          <a:lstStyle/>
          <a:p>
            <a:fld id="{8BEEBAAA-29B5-4AF5-BC5F-7E580C29002D}" type="datetimeFigureOut">
              <a:rPr lang="en-US" smtClean="0"/>
              <a:pPr/>
              <a:t>3/22/2022</a:t>
            </a:fld>
            <a:endParaRPr lang="en-US" dirty="0"/>
          </a:p>
        </p:txBody>
      </p:sp>
      <p:sp>
        <p:nvSpPr>
          <p:cNvPr id="6" name="Footer Placeholder 5">
            <a:extLst>
              <a:ext uri="{FF2B5EF4-FFF2-40B4-BE49-F238E27FC236}">
                <a16:creationId xmlns:a16="http://schemas.microsoft.com/office/drawing/2014/main" id="{94E28811-7430-47D1-81CF-687C4AFBFAE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9DA7F2D-FBE9-40F7-9180-0D27D6FDF066}"/>
              </a:ext>
            </a:extLst>
          </p:cNvPr>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641490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CF4C1-01C6-4748-AA8F-BA24963DBE5A}"/>
              </a:ext>
            </a:extLst>
          </p:cNvPr>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a:extLst>
              <a:ext uri="{FF2B5EF4-FFF2-40B4-BE49-F238E27FC236}">
                <a16:creationId xmlns:a16="http://schemas.microsoft.com/office/drawing/2014/main" id="{E08EE026-7EF5-4D11-96E3-8CC5629257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4B784F9-1E06-4565-85F6-8EE3353F92D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a:extLst>
              <a:ext uri="{FF2B5EF4-FFF2-40B4-BE49-F238E27FC236}">
                <a16:creationId xmlns:a16="http://schemas.microsoft.com/office/drawing/2014/main" id="{89FECFE0-C0C3-4907-85DD-D63995C434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A71F8A6-AFB4-448F-B948-15377FF9211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a:extLst>
              <a:ext uri="{FF2B5EF4-FFF2-40B4-BE49-F238E27FC236}">
                <a16:creationId xmlns:a16="http://schemas.microsoft.com/office/drawing/2014/main" id="{C474413C-A783-4B01-B253-E0997ECFD27F}"/>
              </a:ext>
            </a:extLst>
          </p:cNvPr>
          <p:cNvSpPr>
            <a:spLocks noGrp="1"/>
          </p:cNvSpPr>
          <p:nvPr>
            <p:ph type="dt" sz="half" idx="10"/>
          </p:nvPr>
        </p:nvSpPr>
        <p:spPr/>
        <p:txBody>
          <a:bodyPr/>
          <a:lstStyle/>
          <a:p>
            <a:fld id="{8BEEBAAA-29B5-4AF5-BC5F-7E580C29002D}" type="datetimeFigureOut">
              <a:rPr lang="en-US" smtClean="0"/>
              <a:pPr/>
              <a:t>3/22/2022</a:t>
            </a:fld>
            <a:endParaRPr lang="en-US" dirty="0"/>
          </a:p>
        </p:txBody>
      </p:sp>
      <p:sp>
        <p:nvSpPr>
          <p:cNvPr id="8" name="Footer Placeholder 7">
            <a:extLst>
              <a:ext uri="{FF2B5EF4-FFF2-40B4-BE49-F238E27FC236}">
                <a16:creationId xmlns:a16="http://schemas.microsoft.com/office/drawing/2014/main" id="{8C2BC421-7826-487B-83B0-6CAEAF8A4B5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A5CCE0D-8937-414B-A798-4C9C35C31D18}"/>
              </a:ext>
            </a:extLst>
          </p:cNvPr>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870068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0AE3D-8899-4A16-83A2-95523ED7CB21}"/>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D6C462E5-9D2C-419B-B486-23F01E8333AF}"/>
              </a:ext>
            </a:extLst>
          </p:cNvPr>
          <p:cNvSpPr>
            <a:spLocks noGrp="1"/>
          </p:cNvSpPr>
          <p:nvPr>
            <p:ph type="dt" sz="half" idx="10"/>
          </p:nvPr>
        </p:nvSpPr>
        <p:spPr/>
        <p:txBody>
          <a:bodyPr/>
          <a:lstStyle/>
          <a:p>
            <a:fld id="{8BEEBAAA-29B5-4AF5-BC5F-7E580C29002D}" type="datetimeFigureOut">
              <a:rPr lang="en-US" smtClean="0"/>
              <a:pPr/>
              <a:t>3/22/2022</a:t>
            </a:fld>
            <a:endParaRPr lang="en-US" dirty="0"/>
          </a:p>
        </p:txBody>
      </p:sp>
      <p:sp>
        <p:nvSpPr>
          <p:cNvPr id="4" name="Footer Placeholder 3">
            <a:extLst>
              <a:ext uri="{FF2B5EF4-FFF2-40B4-BE49-F238E27FC236}">
                <a16:creationId xmlns:a16="http://schemas.microsoft.com/office/drawing/2014/main" id="{C1AB1ADE-9939-4939-B0A9-9A0DA26BA85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BBE3466-9446-4614-8E5C-12E92F32A6D1}"/>
              </a:ext>
            </a:extLst>
          </p:cNvPr>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3925903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627F89-D985-4B4F-B54F-353DE4BD94CA}"/>
              </a:ext>
            </a:extLst>
          </p:cNvPr>
          <p:cNvSpPr>
            <a:spLocks noGrp="1"/>
          </p:cNvSpPr>
          <p:nvPr>
            <p:ph type="dt" sz="half" idx="10"/>
          </p:nvPr>
        </p:nvSpPr>
        <p:spPr/>
        <p:txBody>
          <a:bodyPr/>
          <a:lstStyle/>
          <a:p>
            <a:fld id="{8BEEBAAA-29B5-4AF5-BC5F-7E580C29002D}" type="datetimeFigureOut">
              <a:rPr lang="en-US" smtClean="0"/>
              <a:pPr/>
              <a:t>3/22/2022</a:t>
            </a:fld>
            <a:endParaRPr lang="en-US" dirty="0"/>
          </a:p>
        </p:txBody>
      </p:sp>
      <p:sp>
        <p:nvSpPr>
          <p:cNvPr id="3" name="Footer Placeholder 2">
            <a:extLst>
              <a:ext uri="{FF2B5EF4-FFF2-40B4-BE49-F238E27FC236}">
                <a16:creationId xmlns:a16="http://schemas.microsoft.com/office/drawing/2014/main" id="{1C4B50D9-798B-44B9-A723-94D60270BA8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99C4BFA-505A-4A8B-8FB3-EDFFA2C4BA04}"/>
              </a:ext>
            </a:extLst>
          </p:cNvPr>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4159456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939B8-B821-4DC0-BF8A-14B935A74C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a:extLst>
              <a:ext uri="{FF2B5EF4-FFF2-40B4-BE49-F238E27FC236}">
                <a16:creationId xmlns:a16="http://schemas.microsoft.com/office/drawing/2014/main" id="{A3CE0EFA-6982-4C8C-AA3C-0477747325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a:extLst>
              <a:ext uri="{FF2B5EF4-FFF2-40B4-BE49-F238E27FC236}">
                <a16:creationId xmlns:a16="http://schemas.microsoft.com/office/drawing/2014/main" id="{DF6683EC-8AF0-406F-8623-4CF67A155A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F64D74B-EE34-445D-A385-E7916A9887C2}"/>
              </a:ext>
            </a:extLst>
          </p:cNvPr>
          <p:cNvSpPr>
            <a:spLocks noGrp="1"/>
          </p:cNvSpPr>
          <p:nvPr>
            <p:ph type="dt" sz="half" idx="10"/>
          </p:nvPr>
        </p:nvSpPr>
        <p:spPr/>
        <p:txBody>
          <a:bodyPr/>
          <a:lstStyle/>
          <a:p>
            <a:fld id="{8BEEBAAA-29B5-4AF5-BC5F-7E580C29002D}" type="datetimeFigureOut">
              <a:rPr lang="en-US" smtClean="0"/>
              <a:pPr/>
              <a:t>3/22/2022</a:t>
            </a:fld>
            <a:endParaRPr lang="en-US" dirty="0"/>
          </a:p>
        </p:txBody>
      </p:sp>
      <p:sp>
        <p:nvSpPr>
          <p:cNvPr id="6" name="Footer Placeholder 5">
            <a:extLst>
              <a:ext uri="{FF2B5EF4-FFF2-40B4-BE49-F238E27FC236}">
                <a16:creationId xmlns:a16="http://schemas.microsoft.com/office/drawing/2014/main" id="{07A55525-CB8E-40BF-B594-A64CF587C9D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6FFFFA2-4AD1-4140-B67D-2D8CF0897E82}"/>
              </a:ext>
            </a:extLst>
          </p:cNvPr>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27583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D04E5-36D0-4B60-BEE9-4DA4A3E206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a:extLst>
              <a:ext uri="{FF2B5EF4-FFF2-40B4-BE49-F238E27FC236}">
                <a16:creationId xmlns:a16="http://schemas.microsoft.com/office/drawing/2014/main" id="{9C58232F-3080-4230-813F-701EE9A003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a:extLst>
              <a:ext uri="{FF2B5EF4-FFF2-40B4-BE49-F238E27FC236}">
                <a16:creationId xmlns:a16="http://schemas.microsoft.com/office/drawing/2014/main" id="{AA76E5B7-B4EF-45BC-94BC-224443F577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B87CF4D-6A25-46AD-B379-0B4333E80238}"/>
              </a:ext>
            </a:extLst>
          </p:cNvPr>
          <p:cNvSpPr>
            <a:spLocks noGrp="1"/>
          </p:cNvSpPr>
          <p:nvPr>
            <p:ph type="dt" sz="half" idx="10"/>
          </p:nvPr>
        </p:nvSpPr>
        <p:spPr/>
        <p:txBody>
          <a:bodyPr/>
          <a:lstStyle/>
          <a:p>
            <a:fld id="{8BEEBAAA-29B5-4AF5-BC5F-7E580C29002D}" type="datetimeFigureOut">
              <a:rPr lang="en-US" smtClean="0"/>
              <a:pPr/>
              <a:t>3/22/2022</a:t>
            </a:fld>
            <a:endParaRPr lang="en-US" dirty="0"/>
          </a:p>
        </p:txBody>
      </p:sp>
      <p:sp>
        <p:nvSpPr>
          <p:cNvPr id="6" name="Footer Placeholder 5">
            <a:extLst>
              <a:ext uri="{FF2B5EF4-FFF2-40B4-BE49-F238E27FC236}">
                <a16:creationId xmlns:a16="http://schemas.microsoft.com/office/drawing/2014/main" id="{AE759AFE-F1B9-47A0-9FE1-912692E5AFD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31A5442-6E7A-4F4F-99A0-24EE5A9EED3D}"/>
              </a:ext>
            </a:extLst>
          </p:cNvPr>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1264850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DA7F8-ACAF-40FA-BA23-20E1EDB30106}"/>
              </a:ext>
            </a:extLst>
          </p:cNvPr>
          <p:cNvSpPr>
            <a:spLocks noGrp="1"/>
          </p:cNvSpPr>
          <p:nvPr>
            <p:ph type="title"/>
          </p:nvPr>
        </p:nvSpPr>
        <p:spPr/>
        <p:txBody>
          <a:bodyPr/>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10F41A86-FC1C-4282-B1BA-A4CE89C2D41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1BD9939B-5FE3-4AEC-B569-A9273AEEC711}"/>
              </a:ext>
            </a:extLst>
          </p:cNvPr>
          <p:cNvSpPr>
            <a:spLocks noGrp="1"/>
          </p:cNvSpPr>
          <p:nvPr>
            <p:ph type="dt" sz="half" idx="10"/>
          </p:nvPr>
        </p:nvSpPr>
        <p:spPr/>
        <p:txBody>
          <a:bodyPr/>
          <a:lstStyle/>
          <a:p>
            <a:fld id="{8BEEBAAA-29B5-4AF5-BC5F-7E580C29002D}" type="datetimeFigureOut">
              <a:rPr lang="en-US" smtClean="0"/>
              <a:pPr/>
              <a:t>3/22/2022</a:t>
            </a:fld>
            <a:endParaRPr lang="en-US" dirty="0"/>
          </a:p>
        </p:txBody>
      </p:sp>
      <p:sp>
        <p:nvSpPr>
          <p:cNvPr id="5" name="Footer Placeholder 4">
            <a:extLst>
              <a:ext uri="{FF2B5EF4-FFF2-40B4-BE49-F238E27FC236}">
                <a16:creationId xmlns:a16="http://schemas.microsoft.com/office/drawing/2014/main" id="{156A9C92-CA5C-4B33-8064-020CF3B4F0F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76CD03D-C680-413D-82B8-A0F7917AE564}"/>
              </a:ext>
            </a:extLst>
          </p:cNvPr>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3543920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075459-F1F1-4B02-948C-FD5EC15A827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776BCE7E-399F-4CF6-8070-DA7D39B0397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8C74AE90-A07A-4AA9-8151-59D74710664C}"/>
              </a:ext>
            </a:extLst>
          </p:cNvPr>
          <p:cNvSpPr>
            <a:spLocks noGrp="1"/>
          </p:cNvSpPr>
          <p:nvPr>
            <p:ph type="dt" sz="half" idx="10"/>
          </p:nvPr>
        </p:nvSpPr>
        <p:spPr/>
        <p:txBody>
          <a:bodyPr/>
          <a:lstStyle/>
          <a:p>
            <a:fld id="{8BEEBAAA-29B5-4AF5-BC5F-7E580C29002D}" type="datetimeFigureOut">
              <a:rPr lang="en-US" smtClean="0"/>
              <a:pPr/>
              <a:t>3/22/2022</a:t>
            </a:fld>
            <a:endParaRPr lang="en-US" dirty="0"/>
          </a:p>
        </p:txBody>
      </p:sp>
      <p:sp>
        <p:nvSpPr>
          <p:cNvPr id="5" name="Footer Placeholder 4">
            <a:extLst>
              <a:ext uri="{FF2B5EF4-FFF2-40B4-BE49-F238E27FC236}">
                <a16:creationId xmlns:a16="http://schemas.microsoft.com/office/drawing/2014/main" id="{A4721CB3-6BEC-4965-91C5-142248ADFF7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6D1ADD0-81B0-42A2-B2CF-C6E598047DE1}"/>
              </a:ext>
            </a:extLst>
          </p:cNvPr>
          <p:cNvSpPr>
            <a:spLocks noGrp="1"/>
          </p:cNvSpPr>
          <p:nvPr>
            <p:ph type="sldNum" sz="quarter" idx="12"/>
          </p:nvPr>
        </p:nvSpPr>
        <p:spPr/>
        <p:txBody>
          <a:body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385819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804293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3/22/2022</a:t>
            </a:fld>
            <a:endParaRPr lang="en-US" dirty="0"/>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1918168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3866853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31800B-520E-429A-B3EB-BA694F3E1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a16="http://schemas.microsoft.com/office/drawing/2014/main" id="{70039117-86D0-4CA4-88AE-F8042F2E40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126A252F-56FC-44D8-B86D-C428F32B20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pPr/>
              <a:t>3/22/2022</a:t>
            </a:fld>
            <a:endParaRPr lang="en-US" dirty="0"/>
          </a:p>
        </p:txBody>
      </p:sp>
      <p:sp>
        <p:nvSpPr>
          <p:cNvPr id="5" name="Footer Placeholder 4">
            <a:extLst>
              <a:ext uri="{FF2B5EF4-FFF2-40B4-BE49-F238E27FC236}">
                <a16:creationId xmlns:a16="http://schemas.microsoft.com/office/drawing/2014/main" id="{A38F9681-0673-4C6F-A771-A4AAEF150E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F40409C-AF33-424E-95E0-C10D80443A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pPr/>
              <a:t>‹#›</a:t>
            </a:fld>
            <a:endParaRPr lang="en-US" dirty="0"/>
          </a:p>
        </p:txBody>
      </p:sp>
      <p:sp>
        <p:nvSpPr>
          <p:cNvPr id="7" name="Rectangle 6">
            <a:extLst>
              <a:ext uri="{FF2B5EF4-FFF2-40B4-BE49-F238E27FC236}">
                <a16:creationId xmlns:a16="http://schemas.microsoft.com/office/drawing/2014/main" id="{C8478431-FF4F-4BF5-8D60-AC5F55F447DD}"/>
              </a:ext>
            </a:extLst>
          </p:cNvPr>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501A75D9-484B-47B5-83BE-DBD4D147B287}"/>
              </a:ext>
            </a:extLst>
          </p:cNvPr>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8247943"/>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83096" y="2611226"/>
            <a:ext cx="10827026" cy="1385740"/>
          </a:xfrm>
        </p:spPr>
        <p:txBody>
          <a:bodyPr>
            <a:noAutofit/>
          </a:bodyPr>
          <a:lstStyle/>
          <a:p>
            <a:pPr algn="ctr"/>
            <a:r>
              <a:rPr lang="lt-LT" sz="3500" b="1" dirty="0">
                <a:solidFill>
                  <a:schemeClr val="bg1"/>
                </a:solidFill>
                <a:latin typeface="Calibri Light" panose="020F0302020204030204" pitchFamily="34" charset="0"/>
                <a:cs typeface="Calibri Light" panose="020F0302020204030204" pitchFamily="34" charset="0"/>
              </a:rPr>
              <a:t>DARBUOTOJŲ, DIRBAČIŲ SU CHEMINĖMIS MEDŽIAGOMIS, </a:t>
            </a:r>
            <a:br>
              <a:rPr lang="lt-LT" sz="3500" b="1" dirty="0">
                <a:solidFill>
                  <a:schemeClr val="bg1"/>
                </a:solidFill>
                <a:latin typeface="Calibri Light" panose="020F0302020204030204" pitchFamily="34" charset="0"/>
                <a:cs typeface="Calibri Light" panose="020F0302020204030204" pitchFamily="34" charset="0"/>
              </a:rPr>
            </a:br>
            <a:r>
              <a:rPr lang="lt-LT" sz="3500" b="1" dirty="0">
                <a:solidFill>
                  <a:schemeClr val="bg1"/>
                </a:solidFill>
                <a:latin typeface="Calibri Light" panose="020F0302020204030204" pitchFamily="34" charset="0"/>
                <a:cs typeface="Calibri Light" panose="020F0302020204030204" pitchFamily="34" charset="0"/>
              </a:rPr>
              <a:t>MOKYMO MEDŽIAGA</a:t>
            </a:r>
            <a:endParaRPr lang="en-US" sz="3500" b="1" dirty="0">
              <a:solidFill>
                <a:schemeClr val="bg1"/>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496" y="475352"/>
            <a:ext cx="6877119" cy="640080"/>
          </a:xfrm>
        </p:spPr>
        <p:txBody>
          <a:bodyPr/>
          <a:lstStyle/>
          <a:p>
            <a:r>
              <a:rPr lang="lt-LT" cap="all" dirty="0">
                <a:solidFill>
                  <a:schemeClr val="tx1"/>
                </a:solidFill>
                <a:latin typeface="Calibri" panose="020F0502020204030204" pitchFamily="34" charset="0"/>
                <a:cs typeface="Calibri" panose="020F0502020204030204" pitchFamily="34" charset="0"/>
              </a:rPr>
              <a:t>SĄVOKOS IR JŲ APIBRĖŽIMAI</a:t>
            </a:r>
            <a:endParaRPr lang="en-US" dirty="0">
              <a:solidFill>
                <a:schemeClr val="tx1"/>
              </a:solidFill>
              <a:latin typeface="Calibri" panose="020F0502020204030204" pitchFamily="34" charset="0"/>
              <a:cs typeface="Calibri" panose="020F0502020204030204" pitchFamily="34" charset="0"/>
            </a:endParaRPr>
          </a:p>
        </p:txBody>
      </p:sp>
      <p:sp>
        <p:nvSpPr>
          <p:cNvPr id="3" name="Content Placeholder 2"/>
          <p:cNvSpPr>
            <a:spLocks noGrp="1"/>
          </p:cNvSpPr>
          <p:nvPr>
            <p:ph sz="quarter" idx="10"/>
          </p:nvPr>
        </p:nvSpPr>
        <p:spPr>
          <a:xfrm>
            <a:off x="539495" y="1240339"/>
            <a:ext cx="11047454" cy="2816281"/>
          </a:xfrm>
        </p:spPr>
        <p:txBody>
          <a:bodyPr>
            <a:normAutofit fontScale="25000" lnSpcReduction="20000"/>
          </a:bodyPr>
          <a:lstStyle/>
          <a:p>
            <a:pPr marL="0" lvl="0" indent="0" algn="just">
              <a:lnSpc>
                <a:spcPct val="120000"/>
              </a:lnSpc>
              <a:spcBef>
                <a:spcPts val="0"/>
              </a:spcBef>
              <a:buNone/>
            </a:pPr>
            <a:r>
              <a:rPr lang="lt-LT" sz="9600" b="1" dirty="0"/>
              <a:t>Cheminis veiksnys</a:t>
            </a:r>
            <a:r>
              <a:rPr lang="lt-LT" sz="9600" dirty="0"/>
              <a:t> – cheminis elementas ar junginys, grynas ar mišinyje, egzistuojantis natūraliai arba pagamintas, naudojamas arba išskiriamas, įskaitant atliekas, bet kokio darbo proceso metu, pagamintas tikslingai ar ne, teikiamas rinkai ar ne. </a:t>
            </a:r>
          </a:p>
          <a:p>
            <a:pPr marL="0" lvl="0" indent="0" algn="just">
              <a:lnSpc>
                <a:spcPct val="120000"/>
              </a:lnSpc>
              <a:spcBef>
                <a:spcPts val="600"/>
              </a:spcBef>
              <a:buNone/>
            </a:pPr>
            <a:r>
              <a:rPr lang="lt-LT" sz="9600" b="1" dirty="0"/>
              <a:t>Pavojingas cheminis veiksnys</a:t>
            </a:r>
            <a:r>
              <a:rPr lang="lt-LT" sz="9600" dirty="0"/>
              <a:t> – tai bet koks cheminis veiksnys, atitinkantis pavojingų cheminių medžiagų ir preparatų klasifikavimo kriterijus, nustatytus Pavojingų cheminių medžiagų ir preparatų klasifikavimo ir ženklinimo tvarkoje, išskyrus tas medžiagas ir preparatus, kurie atitinka tik aplinkai pavojingų medžiagų kriterijus. </a:t>
            </a:r>
          </a:p>
          <a:p>
            <a:endParaRPr lang="en-US" dirty="0"/>
          </a:p>
        </p:txBody>
      </p:sp>
      <p:sp>
        <p:nvSpPr>
          <p:cNvPr id="4" name="AutoShape 4" descr="Moving and Handling – Level 2 QCF, including patient handling | First Aid  Training in Essex | Medical Training Cours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Moving and Handling – Level 2 QCF, including patient handling | First Aid  Training in Essex | Medical Training Cours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8" descr="Eoslift Hand Pallet Truc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4" descr="Moving and Handling – Level 2 QCF, including patient handling | First Aid  Training in Essex | Medical Training Courses"/>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D350593E-D99F-492F-B53D-48C8DBF5C0DB}"/>
              </a:ext>
            </a:extLst>
          </p:cNvPr>
          <p:cNvPicPr>
            <a:picLocks noChangeAspect="1"/>
          </p:cNvPicPr>
          <p:nvPr/>
        </p:nvPicPr>
        <p:blipFill>
          <a:blip r:embed="rId2"/>
          <a:stretch>
            <a:fillRect/>
          </a:stretch>
        </p:blipFill>
        <p:spPr>
          <a:xfrm>
            <a:off x="8245224" y="4056620"/>
            <a:ext cx="3341725" cy="2331781"/>
          </a:xfrm>
          <a:prstGeom prst="rect">
            <a:avLst/>
          </a:prstGeom>
        </p:spPr>
      </p:pic>
    </p:spTree>
    <p:extLst>
      <p:ext uri="{BB962C8B-B14F-4D97-AF65-F5344CB8AC3E}">
        <p14:creationId xmlns:p14="http://schemas.microsoft.com/office/powerpoint/2010/main" val="173134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5"/>
            <a:ext cx="11229515" cy="643765"/>
          </a:xfrm>
        </p:spPr>
        <p:txBody>
          <a:bodyPr>
            <a:normAutofit/>
          </a:bodyPr>
          <a:lstStyle/>
          <a:p>
            <a:r>
              <a:rPr lang="lt-LT" cap="all" dirty="0">
                <a:latin typeface="Calibri" panose="020F0502020204030204" pitchFamily="34" charset="0"/>
                <a:cs typeface="Calibri" panose="020F0502020204030204" pitchFamily="34" charset="0"/>
              </a:rPr>
              <a:t>SĄVOKOS IR JŲ APIBRĖŽIMAI</a:t>
            </a:r>
            <a:endParaRPr lang="en-US" dirty="0"/>
          </a:p>
        </p:txBody>
      </p:sp>
      <p:sp>
        <p:nvSpPr>
          <p:cNvPr id="3" name="Content Placeholder 2"/>
          <p:cNvSpPr>
            <a:spLocks noGrp="1"/>
          </p:cNvSpPr>
          <p:nvPr>
            <p:ph sz="quarter" idx="10"/>
          </p:nvPr>
        </p:nvSpPr>
        <p:spPr>
          <a:xfrm>
            <a:off x="565449" y="1228706"/>
            <a:ext cx="11061101" cy="1580022"/>
          </a:xfrm>
        </p:spPr>
        <p:txBody>
          <a:bodyPr>
            <a:noAutofit/>
          </a:bodyPr>
          <a:lstStyle/>
          <a:p>
            <a:pPr marL="0" lvl="0" indent="0" algn="just">
              <a:lnSpc>
                <a:spcPct val="100000"/>
              </a:lnSpc>
              <a:spcBef>
                <a:spcPts val="0"/>
              </a:spcBef>
              <a:buNone/>
            </a:pPr>
            <a:r>
              <a:rPr lang="lt-LT" sz="2400" b="1" dirty="0"/>
              <a:t>Kas yra pavojingos cheminės medžiagos?</a:t>
            </a:r>
            <a:r>
              <a:rPr lang="lt-LT" sz="2400" dirty="0"/>
              <a:t> Pavojingos cheminės medžiagos ir preparatai –</a:t>
            </a:r>
            <a:r>
              <a:rPr lang="lt-LT" sz="2400" dirty="0">
                <a:solidFill>
                  <a:schemeClr val="tx1"/>
                </a:solidFill>
              </a:rPr>
              <a:t>tai</a:t>
            </a:r>
            <a:r>
              <a:rPr lang="lt-LT" sz="2400" dirty="0"/>
              <a:t> cheminės medžiagos ir preparatai, kurių bent viena savybė gali būti priskiriama vienai iš šių kategorijų:</a:t>
            </a:r>
          </a:p>
          <a:p>
            <a:pPr marL="0" indent="0" algn="just">
              <a:lnSpc>
                <a:spcPct val="100000"/>
              </a:lnSpc>
              <a:spcBef>
                <a:spcPts val="600"/>
              </a:spcBef>
              <a:buNone/>
            </a:pPr>
            <a:r>
              <a:rPr lang="lt-LT" sz="2400" b="1" dirty="0"/>
              <a:t>-sprogiosios medžiagos ir preparatai</a:t>
            </a:r>
            <a:r>
              <a:rPr lang="lt-LT" sz="2400" dirty="0"/>
              <a:t> – tai kietos, skystos, pastos ar gelio pavidalo medžiagos ir preparatai, galintys ir be atmosferos deguonies </a:t>
            </a:r>
            <a:r>
              <a:rPr lang="lt-LT" sz="2400" dirty="0" err="1"/>
              <a:t>egzotermiškai</a:t>
            </a:r>
            <a:r>
              <a:rPr lang="lt-LT" sz="2400" dirty="0"/>
              <a:t> reaguoti, greitai išskirdami dujas, ir nustatytomis bandymo sąlygomis detonuoti, greitai užsiliepsnoti ar iš dalies ribotoje erdvėje pakaitinti sprogti;</a:t>
            </a:r>
          </a:p>
          <a:p>
            <a:pPr marL="0" indent="0" algn="just">
              <a:lnSpc>
                <a:spcPct val="100000"/>
              </a:lnSpc>
              <a:spcBef>
                <a:spcPts val="600"/>
              </a:spcBef>
              <a:buNone/>
            </a:pPr>
            <a:r>
              <a:rPr lang="lt-LT" sz="2400" b="1" dirty="0"/>
              <a:t>-oksiduojančios medžiagos ir preparatai</a:t>
            </a:r>
            <a:r>
              <a:rPr lang="lt-LT" sz="2400" dirty="0"/>
              <a:t> – tai medžiagos ir preparatai, kurie dėl sąveikos su kitomis medžiagomis, ypač degiomis, sukelia labai egzoterminę reakciją;</a:t>
            </a:r>
          </a:p>
          <a:p>
            <a:pPr marL="0" indent="0" algn="just">
              <a:lnSpc>
                <a:spcPct val="100000"/>
              </a:lnSpc>
              <a:spcBef>
                <a:spcPts val="600"/>
              </a:spcBef>
              <a:buNone/>
            </a:pPr>
            <a:r>
              <a:rPr lang="lt-LT" sz="2400" b="1" dirty="0"/>
              <a:t>-ypač degios medžiagos ir preparatai</a:t>
            </a:r>
            <a:r>
              <a:rPr lang="lt-LT" sz="2400" dirty="0"/>
              <a:t> – tai skystos medžiagos ir preparatai, kurių pliūpsnio ir virimo temperatūros yra nepaprastai žemos, bei dujinės medžiagos ir preparatai, kurie normaliomis sąlygomis užsidega nuo sąlyčio su oru;</a:t>
            </a:r>
          </a:p>
          <a:p>
            <a:pPr marL="0" indent="0" algn="just">
              <a:buNone/>
            </a:pPr>
            <a:endParaRPr lang="lt-LT" sz="2400" dirty="0"/>
          </a:p>
        </p:txBody>
      </p:sp>
      <p:sp>
        <p:nvSpPr>
          <p:cNvPr id="4" name="AutoShape 2" descr="Moving and Handling – Level 2 QCF, including patient handling | First Aid  Training in Essex | Medical Training Cours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Moving and Handling – Level 2 QCF, including patient handling | First Aid  Training in Essex | Medical Training Cours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Moving and Handling – Level 2 QCF, including patient handling | First Aid  Training in Essex | Medical Training Course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41455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Content Placeholder 17"/>
          <p:cNvSpPr txBox="1">
            <a:spLocks/>
          </p:cNvSpPr>
          <p:nvPr/>
        </p:nvSpPr>
        <p:spPr>
          <a:xfrm>
            <a:off x="541610" y="1234910"/>
            <a:ext cx="10990749" cy="3356645"/>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spcAft>
                <a:spcPts val="0"/>
              </a:spcAft>
              <a:buNone/>
            </a:pPr>
            <a:r>
              <a:rPr lang="lt-LT" sz="9600" b="1" dirty="0">
                <a:latin typeface="Calibri" panose="020F0502020204030204" pitchFamily="34" charset="0"/>
                <a:cs typeface="Calibri" panose="020F0502020204030204" pitchFamily="34" charset="0"/>
              </a:rPr>
              <a:t>-degios medžiagos ir preparatai</a:t>
            </a:r>
            <a:r>
              <a:rPr lang="lt-LT" sz="9600" dirty="0">
                <a:latin typeface="Calibri" panose="020F0502020204030204" pitchFamily="34" charset="0"/>
                <a:cs typeface="Calibri" panose="020F0502020204030204" pitchFamily="34" charset="0"/>
              </a:rPr>
              <a:t> – tai skystos medžiagos ir preparatai, kurių žema pliūpsnio temperatūra; </a:t>
            </a:r>
          </a:p>
          <a:p>
            <a:pPr marL="0" indent="0" algn="just">
              <a:lnSpc>
                <a:spcPct val="120000"/>
              </a:lnSpc>
              <a:spcBef>
                <a:spcPts val="600"/>
              </a:spcBef>
              <a:spcAft>
                <a:spcPts val="0"/>
              </a:spcAft>
              <a:buNone/>
            </a:pPr>
            <a:r>
              <a:rPr lang="lt-LT" sz="9600" b="1" dirty="0">
                <a:latin typeface="Calibri" panose="020F0502020204030204" pitchFamily="34" charset="0"/>
                <a:cs typeface="Calibri" panose="020F0502020204030204" pitchFamily="34" charset="0"/>
              </a:rPr>
              <a:t>-labai toksiškos medžiagos ir preparatai</a:t>
            </a:r>
            <a:r>
              <a:rPr lang="lt-LT" sz="9600" dirty="0">
                <a:latin typeface="Calibri" panose="020F0502020204030204" pitchFamily="34" charset="0"/>
                <a:cs typeface="Calibri" panose="020F0502020204030204" pitchFamily="34" charset="0"/>
              </a:rPr>
              <a:t> – tai medžiagos ir preparatai, kurie, labai mažais kiekiais patekę į žmogaus organizmą per virškinamąjį traktą, kvėpavimo takus arba prasiskverbę per odą, arba kitais keliais patekę į žmogaus organizmą, sukelia mirtį arba ūmius ar lėtinius sveikatos sutrikimus; </a:t>
            </a:r>
          </a:p>
          <a:p>
            <a:pPr marL="0" indent="0" algn="just">
              <a:lnSpc>
                <a:spcPct val="120000"/>
              </a:lnSpc>
              <a:spcBef>
                <a:spcPts val="600"/>
              </a:spcBef>
              <a:spcAft>
                <a:spcPts val="0"/>
              </a:spcAft>
              <a:buNone/>
            </a:pPr>
            <a:r>
              <a:rPr lang="lt-LT" sz="9600" b="1" dirty="0">
                <a:latin typeface="Calibri" panose="020F0502020204030204" pitchFamily="34" charset="0"/>
                <a:cs typeface="Calibri" panose="020F0502020204030204" pitchFamily="34" charset="0"/>
              </a:rPr>
              <a:t>-toksiškos medžiagos ir preparatai</a:t>
            </a:r>
            <a:r>
              <a:rPr lang="lt-LT" sz="9600" dirty="0">
                <a:latin typeface="Calibri" panose="020F0502020204030204" pitchFamily="34" charset="0"/>
                <a:cs typeface="Calibri" panose="020F0502020204030204" pitchFamily="34" charset="0"/>
              </a:rPr>
              <a:t> – tai medžiagos ir preparatai, kurie, mažais kiekiais patekę į žmogaus organizmą per virškinamąjį traktą, kvėpavimo takus arba prasiskverbę per odą, arba kitais keliais patekę į žmogaus organizmą, sukelia mirtį arba ūmius ar lėtinius sveikatos sutrikimus; </a:t>
            </a:r>
          </a:p>
          <a:p>
            <a:pPr marL="0" indent="0">
              <a:lnSpc>
                <a:spcPct val="100000"/>
              </a:lnSpc>
              <a:buNone/>
            </a:pPr>
            <a:endParaRPr lang="lt-LT" sz="2400" dirty="0">
              <a:latin typeface="Calibri" panose="020F0502020204030204" pitchFamily="34" charset="0"/>
              <a:cs typeface="Calibri" panose="020F0502020204030204" pitchFamily="34" charset="0"/>
            </a:endParaRPr>
          </a:p>
          <a:p>
            <a:pPr marL="0" lvl="1" indent="0" algn="just">
              <a:lnSpc>
                <a:spcPct val="120000"/>
              </a:lnSpc>
              <a:spcBef>
                <a:spcPts val="0"/>
              </a:spcBef>
              <a:spcAft>
                <a:spcPts val="0"/>
              </a:spcAft>
              <a:buNone/>
            </a:pPr>
            <a:endParaRPr lang="lt-LT" sz="2400" dirty="0">
              <a:latin typeface="Calibri" panose="020F0502020204030204" pitchFamily="34" charset="0"/>
              <a:cs typeface="Calibri" panose="020F0502020204030204" pitchFamily="34" charset="0"/>
            </a:endParaRPr>
          </a:p>
          <a:p>
            <a:pPr marL="0" lvl="1" indent="0" algn="just">
              <a:lnSpc>
                <a:spcPct val="120000"/>
              </a:lnSpc>
              <a:spcBef>
                <a:spcPts val="0"/>
              </a:spcBef>
              <a:spcAft>
                <a:spcPts val="0"/>
              </a:spcAft>
              <a:buNone/>
            </a:pPr>
            <a:endParaRPr lang="en-US" sz="2400" dirty="0">
              <a:latin typeface="Calibri" panose="020F0502020204030204" pitchFamily="34" charset="0"/>
              <a:cs typeface="Calibri" panose="020F0502020204030204" pitchFamily="34" charset="0"/>
            </a:endParaRPr>
          </a:p>
          <a:p>
            <a:pPr marL="0" lvl="1" indent="0" algn="just">
              <a:lnSpc>
                <a:spcPct val="120000"/>
              </a:lnSpc>
              <a:spcBef>
                <a:spcPts val="0"/>
              </a:spcBef>
              <a:spcAft>
                <a:spcPts val="0"/>
              </a:spcAft>
              <a:buNone/>
            </a:pPr>
            <a:endParaRPr lang="en-US" sz="2400" dirty="0">
              <a:latin typeface="Calibri" panose="020F0502020204030204" pitchFamily="34" charset="0"/>
              <a:cs typeface="Calibri" panose="020F0502020204030204" pitchFamily="34" charset="0"/>
            </a:endParaRPr>
          </a:p>
          <a:p>
            <a:pPr marL="0" indent="0" algn="just">
              <a:lnSpc>
                <a:spcPct val="120000"/>
              </a:lnSpc>
              <a:spcBef>
                <a:spcPts val="0"/>
              </a:spcBef>
              <a:spcAft>
                <a:spcPts val="0"/>
              </a:spcAft>
              <a:buNone/>
            </a:pPr>
            <a:endParaRPr lang="en-US" sz="2400" dirty="0">
              <a:latin typeface="Calibri" panose="020F0502020204030204" pitchFamily="34" charset="0"/>
              <a:cs typeface="Calibri" panose="020F0502020204030204" pitchFamily="34" charset="0"/>
            </a:endParaRPr>
          </a:p>
        </p:txBody>
      </p:sp>
      <p:sp>
        <p:nvSpPr>
          <p:cNvPr id="7" name="Title 3"/>
          <p:cNvSpPr>
            <a:spLocks noGrp="1"/>
          </p:cNvSpPr>
          <p:nvPr>
            <p:ph type="title"/>
          </p:nvPr>
        </p:nvSpPr>
        <p:spPr>
          <a:xfrm>
            <a:off x="541610" y="593678"/>
            <a:ext cx="11168169" cy="539086"/>
          </a:xfrm>
        </p:spPr>
        <p:txBody>
          <a:bodyPr>
            <a:normAutofit/>
          </a:bodyPr>
          <a:lstStyle/>
          <a:p>
            <a:r>
              <a:rPr lang="lt-LT" cap="all" dirty="0">
                <a:latin typeface="Calibri" panose="020F0502020204030204" pitchFamily="34" charset="0"/>
                <a:cs typeface="Calibri" panose="020F0502020204030204" pitchFamily="34" charset="0"/>
              </a:rPr>
              <a:t>SĄVOKOS IR JŲ APIBRĖŽIMAI</a:t>
            </a:r>
            <a:endParaRPr lang="en-US" dirty="0">
              <a:solidFill>
                <a:schemeClr val="tx1">
                  <a:lumMod val="75000"/>
                  <a:lumOff val="25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4576161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1206" y="448056"/>
            <a:ext cx="13290327" cy="698356"/>
          </a:xfrm>
        </p:spPr>
        <p:txBody>
          <a:bodyPr>
            <a:normAutofit/>
          </a:bodyPr>
          <a:lstStyle/>
          <a:p>
            <a:r>
              <a:rPr lang="lt-LT" cap="all" dirty="0">
                <a:latin typeface="Calibri" panose="020F0502020204030204" pitchFamily="34" charset="0"/>
                <a:cs typeface="Calibri" panose="020F0502020204030204" pitchFamily="34" charset="0"/>
              </a:rPr>
              <a:t>SĄVOKOS IR JŲ APIBRĖŽIMAI</a:t>
            </a:r>
            <a:endParaRPr lang="en-US" dirty="0">
              <a:latin typeface="Segoe UI Light" panose="020B0502040204020203" pitchFamily="34" charset="0"/>
              <a:cs typeface="Segoe UI Light" panose="020B0502040204020203" pitchFamily="34" charset="0"/>
            </a:endParaRPr>
          </a:p>
        </p:txBody>
      </p:sp>
      <p:sp>
        <p:nvSpPr>
          <p:cNvPr id="36" name="Content Placeholder 17"/>
          <p:cNvSpPr txBox="1">
            <a:spLocks/>
          </p:cNvSpPr>
          <p:nvPr/>
        </p:nvSpPr>
        <p:spPr>
          <a:xfrm>
            <a:off x="1056513" y="2844450"/>
            <a:ext cx="4504252" cy="106581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2000"/>
              </a:spcAft>
              <a:buNone/>
              <a:defRPr/>
            </a:pPr>
            <a:endParaRPr lang="en-US" dirty="0">
              <a:solidFill>
                <a:prstClr val="black">
                  <a:lumMod val="75000"/>
                  <a:lumOff val="25000"/>
                </a:prstClr>
              </a:solidFill>
              <a:latin typeface="Segoe UI" panose="020B0502040204020203" pitchFamily="34" charset="0"/>
              <a:cs typeface="Segoe UI" panose="020B0502040204020203" pitchFamily="34" charset="0"/>
            </a:endParaRPr>
          </a:p>
        </p:txBody>
      </p:sp>
      <p:sp>
        <p:nvSpPr>
          <p:cNvPr id="2" name="Rectangle 1"/>
          <p:cNvSpPr/>
          <p:nvPr/>
        </p:nvSpPr>
        <p:spPr>
          <a:xfrm>
            <a:off x="521206" y="1249363"/>
            <a:ext cx="11205738" cy="3961021"/>
          </a:xfrm>
          <a:prstGeom prst="rect">
            <a:avLst/>
          </a:prstGeom>
        </p:spPr>
        <p:txBody>
          <a:bodyPr wrap="square">
            <a:spAutoFit/>
          </a:bodyPr>
          <a:lstStyle/>
          <a:p>
            <a:pPr algn="just"/>
            <a:r>
              <a:rPr lang="lt-LT" sz="2400" b="1" dirty="0"/>
              <a:t>-kenksmingos medžiagos ir preparatai</a:t>
            </a:r>
            <a:r>
              <a:rPr lang="lt-LT" sz="2400" dirty="0"/>
              <a:t> – tai medžiagos ir preparatai, kurie, patekę į žmogaus organizmą per virškinamąjį traktą, kvėpavimo takus arba prasiskverbę per odą, arba kitais keliais patekę į žmogaus organizmą, sukelia mirtį arba ūmius ar lėtinius sveikatos sutrikimus; </a:t>
            </a:r>
          </a:p>
          <a:p>
            <a:pPr algn="just">
              <a:spcBef>
                <a:spcPts val="600"/>
              </a:spcBef>
            </a:pPr>
            <a:r>
              <a:rPr lang="lt-LT" sz="2400" b="1" dirty="0"/>
              <a:t>-ardančios (ėsdinančios) medžiagos ir preparatai</a:t>
            </a:r>
            <a:r>
              <a:rPr lang="lt-LT" sz="2400" dirty="0"/>
              <a:t> – tai medžiagos ir preparatai, kurie, sąveikaudami su gyvais audiniais, gali juos suardyti; </a:t>
            </a:r>
          </a:p>
          <a:p>
            <a:pPr algn="just">
              <a:spcBef>
                <a:spcPts val="600"/>
              </a:spcBef>
            </a:pPr>
            <a:r>
              <a:rPr lang="lt-LT" sz="2400" b="1" dirty="0"/>
              <a:t>-dirginančios medžiagos ir preparatai</a:t>
            </a:r>
            <a:r>
              <a:rPr lang="lt-LT" sz="2400" dirty="0"/>
              <a:t> – tai medžiagos ir preparatai, kurie po vienkartinio, ilgalaikio ar pakartotinio susilietimo su oda ar gleivine gali sukelti uždegimą; </a:t>
            </a:r>
          </a:p>
          <a:p>
            <a:pPr marL="703580" marR="521335" lvl="0">
              <a:lnSpc>
                <a:spcPct val="120000"/>
              </a:lnSpc>
              <a:spcAft>
                <a:spcPts val="600"/>
              </a:spcAft>
              <a:tabLst>
                <a:tab pos="1024890" algn="l"/>
              </a:tabLst>
            </a:pPr>
            <a:endParaRPr lang="en-US" sz="2400" dirty="0">
              <a:latin typeface="Calibri" panose="020F0502020204030204" pitchFamily="34" charset="0"/>
              <a:cs typeface="Calibri" panose="020F0502020204030204" pitchFamily="34" charset="0"/>
            </a:endParaRPr>
          </a:p>
          <a:p>
            <a:pPr marL="703580" marR="521335">
              <a:lnSpc>
                <a:spcPct val="120000"/>
              </a:lnSpc>
              <a:spcAft>
                <a:spcPts val="600"/>
              </a:spcAft>
              <a:tabLst>
                <a:tab pos="1024890" algn="l"/>
              </a:tabLst>
            </a:pPr>
            <a:endParaRPr lang="en-US" sz="1400" dirty="0">
              <a:solidFill>
                <a:schemeClr val="tx1">
                  <a:lumMod val="75000"/>
                  <a:lumOff val="25000"/>
                </a:schemeClr>
              </a:solidFill>
              <a:effectLst/>
              <a:latin typeface="Tw Cen MT" panose="020B0602020104020603" pitchFamily="34" charset="0"/>
              <a:ea typeface="Tw Cen MT" panose="020B0602020104020603" pitchFamily="34" charset="0"/>
              <a:cs typeface="Tw Cen MT" panose="020B0602020104020603" pitchFamily="34" charset="0"/>
            </a:endParaRPr>
          </a:p>
        </p:txBody>
      </p:sp>
      <p:pic>
        <p:nvPicPr>
          <p:cNvPr id="5" name="Picture 4">
            <a:extLst>
              <a:ext uri="{FF2B5EF4-FFF2-40B4-BE49-F238E27FC236}">
                <a16:creationId xmlns:a16="http://schemas.microsoft.com/office/drawing/2014/main" id="{1B55FF39-B374-4E8B-8812-D0EF8E6E062A}"/>
              </a:ext>
            </a:extLst>
          </p:cNvPr>
          <p:cNvPicPr>
            <a:picLocks noChangeAspect="1"/>
          </p:cNvPicPr>
          <p:nvPr/>
        </p:nvPicPr>
        <p:blipFill>
          <a:blip r:embed="rId2"/>
          <a:stretch>
            <a:fillRect/>
          </a:stretch>
        </p:blipFill>
        <p:spPr>
          <a:xfrm>
            <a:off x="6793994" y="4875212"/>
            <a:ext cx="4876800" cy="1466850"/>
          </a:xfrm>
          <a:prstGeom prst="rect">
            <a:avLst/>
          </a:prstGeom>
        </p:spPr>
      </p:pic>
    </p:spTree>
    <p:extLst>
      <p:ext uri="{BB962C8B-B14F-4D97-AF65-F5344CB8AC3E}">
        <p14:creationId xmlns:p14="http://schemas.microsoft.com/office/powerpoint/2010/main" val="1107001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lt-LT" cap="all" dirty="0">
                <a:latin typeface="Calibri" panose="020F0502020204030204" pitchFamily="34" charset="0"/>
                <a:cs typeface="Calibri" panose="020F0502020204030204" pitchFamily="34" charset="0"/>
              </a:rPr>
              <a:t>SĄVOKOS IR JŲ APIBRĖŽIMAI</a:t>
            </a:r>
            <a:endParaRPr lang="en-US" dirty="0">
              <a:latin typeface="Segoe UI Light" panose="020B0502040204020203" pitchFamily="34" charset="0"/>
              <a:cs typeface="Segoe UI Light" panose="020B0502040204020203" pitchFamily="34" charset="0"/>
            </a:endParaRPr>
          </a:p>
        </p:txBody>
      </p:sp>
      <p:sp>
        <p:nvSpPr>
          <p:cNvPr id="5" name="Content Placeholder 4"/>
          <p:cNvSpPr>
            <a:spLocks noGrp="1"/>
          </p:cNvSpPr>
          <p:nvPr>
            <p:ph sz="quarter" idx="10"/>
          </p:nvPr>
        </p:nvSpPr>
        <p:spPr>
          <a:xfrm>
            <a:off x="521207" y="1241945"/>
            <a:ext cx="10944356" cy="2988651"/>
          </a:xfrm>
        </p:spPr>
        <p:txBody>
          <a:bodyPr vert="horz" lIns="91440" tIns="45720" rIns="91440" bIns="45720" rtlCol="0">
            <a:noAutofit/>
          </a:bodyPr>
          <a:lstStyle/>
          <a:p>
            <a:pPr marL="0" indent="0" algn="just">
              <a:lnSpc>
                <a:spcPct val="100000"/>
              </a:lnSpc>
              <a:spcBef>
                <a:spcPts val="600"/>
              </a:spcBef>
              <a:buNone/>
            </a:pPr>
            <a:r>
              <a:rPr lang="lt-LT" sz="2400" b="1" dirty="0">
                <a:latin typeface="Calibri" panose="020F0502020204030204" pitchFamily="34" charset="0"/>
                <a:cs typeface="Calibri" panose="020F0502020204030204" pitchFamily="34" charset="0"/>
              </a:rPr>
              <a:t>-jautrinančios (sensibilizuojančios) medžiagos ir preparatai</a:t>
            </a:r>
            <a:r>
              <a:rPr lang="lt-LT" sz="2400" dirty="0">
                <a:latin typeface="Calibri" panose="020F0502020204030204" pitchFamily="34" charset="0"/>
                <a:cs typeface="Calibri" panose="020F0502020204030204" pitchFamily="34" charset="0"/>
              </a:rPr>
              <a:t> – tai medžiagos ir preparatai, kurie, įkvėpti ar prasiskverbę per odą, gali sukelti padidėjusio jautrumo reakciją ir tolesnis medžiagos ar preparato poveikis gali sukelti kenksmingus padarinius; </a:t>
            </a:r>
          </a:p>
          <a:p>
            <a:pPr marL="0" indent="0" algn="just">
              <a:lnSpc>
                <a:spcPct val="100000"/>
              </a:lnSpc>
              <a:spcBef>
                <a:spcPts val="600"/>
              </a:spcBef>
              <a:buNone/>
            </a:pPr>
            <a:r>
              <a:rPr lang="lt-LT" sz="2400" b="1" dirty="0">
                <a:latin typeface="Calibri" panose="020F0502020204030204" pitchFamily="34" charset="0"/>
                <a:cs typeface="Calibri" panose="020F0502020204030204" pitchFamily="34" charset="0"/>
              </a:rPr>
              <a:t>-kancerogeninės medžiagos ir preparatai</a:t>
            </a:r>
            <a:r>
              <a:rPr lang="lt-LT" sz="2400" dirty="0">
                <a:latin typeface="Calibri" panose="020F0502020204030204" pitchFamily="34" charset="0"/>
                <a:cs typeface="Calibri" panose="020F0502020204030204" pitchFamily="34" charset="0"/>
              </a:rPr>
              <a:t> – tai medžiagos ir preparatai, kurie, patekę į žmogaus organizmą per virškinamąjį traktą, kvėpavimo takus arba prasiskverbę per odą, arba kitais keliais patekę į žmogaus organizmą, gali sukelti vėžį arba padidinti sergamumą vėžiu; </a:t>
            </a:r>
          </a:p>
          <a:p>
            <a:pPr marL="0" indent="0" algn="just">
              <a:lnSpc>
                <a:spcPct val="100000"/>
              </a:lnSpc>
              <a:spcBef>
                <a:spcPts val="600"/>
              </a:spcBef>
              <a:buNone/>
            </a:pPr>
            <a:r>
              <a:rPr lang="lt-LT" sz="2400" b="1" dirty="0"/>
              <a:t>-mutageninės medžiagos ir preparatai</a:t>
            </a:r>
            <a:r>
              <a:rPr lang="lt-LT" sz="2400" dirty="0"/>
              <a:t> – tai medžiagos ir preparatai, kurie, patekę į žmogaus organizmą per virškinamąjį traktą, kvėpavimo takus arba prasiskverbę per odą, arba kitais keliais patekę į žmogaus organizmą, gali sukelti paveldimus genetinius pakenkimus arba padidinti jų dažnumą; </a:t>
            </a:r>
          </a:p>
          <a:p>
            <a:pPr marL="0" indent="0">
              <a:buNone/>
            </a:pPr>
            <a:endParaRPr lang="en-US" sz="2400" dirty="0">
              <a:latin typeface="Calibri" panose="020F0502020204030204" pitchFamily="34" charset="0"/>
              <a:cs typeface="Calibri" panose="020F0502020204030204" pitchFamily="34" charset="0"/>
            </a:endParaRPr>
          </a:p>
          <a:p>
            <a:pPr>
              <a:lnSpc>
                <a:spcPct val="100000"/>
              </a:lnSpc>
              <a:spcBef>
                <a:spcPts val="0"/>
              </a:spcBef>
              <a:spcAft>
                <a:spcPts val="600"/>
              </a:spcAft>
            </a:pPr>
            <a:endParaRPr lang="en-US" sz="2400" dirty="0">
              <a:latin typeface="Calibri" panose="020F0502020204030204" pitchFamily="34" charset="0"/>
              <a:cs typeface="Calibri" panose="020F0502020204030204" pitchFamily="34" charset="0"/>
            </a:endParaRPr>
          </a:p>
          <a:p>
            <a:pPr marL="0" indent="0">
              <a:lnSpc>
                <a:spcPct val="100000"/>
              </a:lnSpc>
              <a:spcBef>
                <a:spcPts val="0"/>
              </a:spcBef>
              <a:spcAft>
                <a:spcPts val="600"/>
              </a:spcAft>
              <a:buNone/>
            </a:pPr>
            <a:endParaRPr lang="en-US" sz="2400"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580368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21207" y="448056"/>
            <a:ext cx="10779139" cy="640080"/>
          </a:xfrm>
        </p:spPr>
        <p:txBody>
          <a:bodyPr>
            <a:normAutofit/>
          </a:bodyPr>
          <a:lstStyle/>
          <a:p>
            <a:r>
              <a:rPr lang="lt-LT" cap="all" dirty="0">
                <a:latin typeface="Calibri" panose="020F0502020204030204" pitchFamily="34" charset="0"/>
                <a:cs typeface="Calibri" panose="020F0502020204030204" pitchFamily="34" charset="0"/>
              </a:rPr>
              <a:t>SĄVOKOS IR JŲ APIBRĖŽIMAI</a:t>
            </a:r>
            <a:endParaRPr lang="en-US" dirty="0">
              <a:latin typeface="Segoe UI Light" panose="020B0502040204020203" pitchFamily="34" charset="0"/>
              <a:cs typeface="Segoe UI Light" panose="020B0502040204020203" pitchFamily="34" charset="0"/>
            </a:endParaRPr>
          </a:p>
        </p:txBody>
      </p:sp>
      <p:sp>
        <p:nvSpPr>
          <p:cNvPr id="2" name="Rectangle 1"/>
          <p:cNvSpPr/>
          <p:nvPr/>
        </p:nvSpPr>
        <p:spPr>
          <a:xfrm>
            <a:off x="521207" y="1233797"/>
            <a:ext cx="11026628" cy="3123932"/>
          </a:xfrm>
          <a:prstGeom prst="rect">
            <a:avLst/>
          </a:prstGeom>
        </p:spPr>
        <p:txBody>
          <a:bodyPr wrap="square">
            <a:spAutoFit/>
          </a:bodyPr>
          <a:lstStyle/>
          <a:p>
            <a:pPr algn="just"/>
            <a:r>
              <a:rPr lang="lt-LT" sz="2400" b="1" dirty="0"/>
              <a:t>-toksiškos reprodukcijai medžiagos ir preparatai</a:t>
            </a:r>
            <a:r>
              <a:rPr lang="lt-LT" sz="2400" dirty="0"/>
              <a:t> – tai medžiagos ir preparatai, kurie, patekę į žmogaus organizmą per virškinamąjį traktą, kvėpavimo takus arba prasiskverbę per odą, arba kitais keliais patekę į žmogaus organizmą, gali sukelti nepaveldimus palikuonių pakenkimus arba padidinti jų dažnumą ir (arba) gali pakenkti vyro ar moters lytiniam pajėgumui ar reprodukcijos funkcijoms arba padidinti pakenkimų dažnumą; </a:t>
            </a:r>
          </a:p>
          <a:p>
            <a:pPr algn="just">
              <a:spcBef>
                <a:spcPts val="600"/>
              </a:spcBef>
            </a:pPr>
            <a:r>
              <a:rPr lang="lt-LT" sz="2400" b="1" dirty="0"/>
              <a:t>-aplinkai pavojingos medžiagos ir preparatai</a:t>
            </a:r>
            <a:r>
              <a:rPr lang="lt-LT" sz="2400" dirty="0"/>
              <a:t> – medžiagos ir preparatai, kurie, patekę į aplinką, gali sukelti tiesioginį ar uždelstą pavojų vienam ar keletui aplinkos komponentų.</a:t>
            </a:r>
          </a:p>
          <a:p>
            <a:endParaRPr lang="lt-LT" sz="2400" dirty="0"/>
          </a:p>
        </p:txBody>
      </p:sp>
      <p:pic>
        <p:nvPicPr>
          <p:cNvPr id="4" name="Picture 3">
            <a:extLst>
              <a:ext uri="{FF2B5EF4-FFF2-40B4-BE49-F238E27FC236}">
                <a16:creationId xmlns:a16="http://schemas.microsoft.com/office/drawing/2014/main" id="{E5B90F6F-C77A-46F8-ACA0-D82AF46F9682}"/>
              </a:ext>
            </a:extLst>
          </p:cNvPr>
          <p:cNvPicPr>
            <a:picLocks noChangeAspect="1"/>
          </p:cNvPicPr>
          <p:nvPr/>
        </p:nvPicPr>
        <p:blipFill>
          <a:blip r:embed="rId2"/>
          <a:stretch>
            <a:fillRect/>
          </a:stretch>
        </p:blipFill>
        <p:spPr>
          <a:xfrm>
            <a:off x="9356642" y="4079025"/>
            <a:ext cx="2191193" cy="2194493"/>
          </a:xfrm>
          <a:prstGeom prst="rect">
            <a:avLst/>
          </a:prstGeom>
        </p:spPr>
      </p:pic>
    </p:spTree>
    <p:extLst>
      <p:ext uri="{BB962C8B-B14F-4D97-AF65-F5344CB8AC3E}">
        <p14:creationId xmlns:p14="http://schemas.microsoft.com/office/powerpoint/2010/main" val="6570670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F997CDA-83F1-45D2-96BE-92C231173E9F}"/>
              </a:ext>
            </a:extLst>
          </p:cNvPr>
          <p:cNvSpPr>
            <a:spLocks noGrp="1"/>
          </p:cNvSpPr>
          <p:nvPr>
            <p:ph type="title"/>
          </p:nvPr>
        </p:nvSpPr>
        <p:spPr/>
        <p:txBody>
          <a:bodyPr>
            <a:normAutofit/>
          </a:bodyPr>
          <a:lstStyle/>
          <a:p>
            <a:pPr lvl="0"/>
            <a:r>
              <a:rPr lang="lt-LT" dirty="0">
                <a:latin typeface="+mn-lt"/>
                <a:cs typeface="Segoe UI Light" panose="020B0502040204020203" pitchFamily="34" charset="0"/>
              </a:rPr>
              <a:t>SAUGOS DUOMENŲ LAPAI</a:t>
            </a:r>
            <a:endParaRPr lang="en-US" dirty="0">
              <a:latin typeface="+mn-lt"/>
              <a:cs typeface="Segoe UI Light" panose="020B0502040204020203" pitchFamily="34" charset="0"/>
            </a:endParaRPr>
          </a:p>
        </p:txBody>
      </p:sp>
      <p:sp>
        <p:nvSpPr>
          <p:cNvPr id="2" name="Rectangle 1"/>
          <p:cNvSpPr/>
          <p:nvPr/>
        </p:nvSpPr>
        <p:spPr>
          <a:xfrm>
            <a:off x="521207" y="1207982"/>
            <a:ext cx="11319554" cy="1938992"/>
          </a:xfrm>
          <a:prstGeom prst="rect">
            <a:avLst/>
          </a:prstGeom>
        </p:spPr>
        <p:txBody>
          <a:bodyPr wrap="square">
            <a:spAutoFit/>
          </a:bodyPr>
          <a:lstStyle/>
          <a:p>
            <a:pPr algn="just"/>
            <a:r>
              <a:rPr lang="lt-LT" sz="2400" dirty="0"/>
              <a:t>Saugos duomenų lapas (SDL) – nustatyto turinio informacija apie cheminę medžiagą ar preparatą, kuria remiantis galima imtis reikalingų priemonių, susijusių su žmonių sveikatos apsauga, sauga darbo vietoje ir aplinkos apsauga. </a:t>
            </a:r>
            <a:r>
              <a:rPr lang="lt-LT" sz="2400"/>
              <a:t>SDL pateikiama </a:t>
            </a:r>
            <a:r>
              <a:rPr lang="lt-LT" sz="2400" dirty="0"/>
              <a:t>informacija kaip saugiai naudoti ir arba dirbti su chemine medžiaga, kokias asmenines apsaugos </a:t>
            </a:r>
            <a:r>
              <a:rPr lang="lt-LT" sz="2400"/>
              <a:t>priemones naudoti ir </a:t>
            </a:r>
            <a:r>
              <a:rPr lang="lt-LT" sz="2400" dirty="0"/>
              <a:t>kaip ją saugiai sandėliuoti.</a:t>
            </a:r>
          </a:p>
        </p:txBody>
      </p:sp>
      <p:pic>
        <p:nvPicPr>
          <p:cNvPr id="4" name="Picture 3">
            <a:extLst>
              <a:ext uri="{FF2B5EF4-FFF2-40B4-BE49-F238E27FC236}">
                <a16:creationId xmlns:a16="http://schemas.microsoft.com/office/drawing/2014/main" id="{54227205-46B5-491D-969C-ED5DF817DFBC}"/>
              </a:ext>
            </a:extLst>
          </p:cNvPr>
          <p:cNvPicPr>
            <a:picLocks noChangeAspect="1"/>
          </p:cNvPicPr>
          <p:nvPr/>
        </p:nvPicPr>
        <p:blipFill>
          <a:blip r:embed="rId2"/>
          <a:stretch>
            <a:fillRect/>
          </a:stretch>
        </p:blipFill>
        <p:spPr>
          <a:xfrm>
            <a:off x="2909638" y="3516306"/>
            <a:ext cx="6372723" cy="3139675"/>
          </a:xfrm>
          <a:prstGeom prst="rect">
            <a:avLst/>
          </a:prstGeom>
        </p:spPr>
      </p:pic>
    </p:spTree>
    <p:extLst>
      <p:ext uri="{BB962C8B-B14F-4D97-AF65-F5344CB8AC3E}">
        <p14:creationId xmlns:p14="http://schemas.microsoft.com/office/powerpoint/2010/main" val="1510906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BD34DE6-6929-4200-AA72-69205CB04C0E}"/>
              </a:ext>
            </a:extLst>
          </p:cNvPr>
          <p:cNvSpPr>
            <a:spLocks noGrp="1"/>
          </p:cNvSpPr>
          <p:nvPr>
            <p:ph type="title"/>
          </p:nvPr>
        </p:nvSpPr>
        <p:spPr>
          <a:xfrm>
            <a:off x="520699" y="447675"/>
            <a:ext cx="11477337" cy="639763"/>
          </a:xfrm>
        </p:spPr>
        <p:txBody>
          <a:bodyPr>
            <a:normAutofit/>
          </a:bodyPr>
          <a:lstStyle/>
          <a:p>
            <a:r>
              <a:rPr lang="en-US" b="1" dirty="0"/>
              <a:t>PIKTOGRAMOS</a:t>
            </a:r>
            <a:endParaRPr lang="lt-LT" b="1" dirty="0"/>
          </a:p>
        </p:txBody>
      </p:sp>
      <p:pic>
        <p:nvPicPr>
          <p:cNvPr id="13" name="image3.jpeg">
            <a:extLst>
              <a:ext uri="{FF2B5EF4-FFF2-40B4-BE49-F238E27FC236}">
                <a16:creationId xmlns:a16="http://schemas.microsoft.com/office/drawing/2014/main" id="{94019334-5DFD-45CC-AA88-B1D5CB90CD84}"/>
              </a:ext>
            </a:extLst>
          </p:cNvPr>
          <p:cNvPicPr>
            <a:picLocks noGrp="1"/>
          </p:cNvPicPr>
          <p:nvPr>
            <p:ph sz="quarter" idx="10"/>
          </p:nvPr>
        </p:nvPicPr>
        <p:blipFill>
          <a:blip r:embed="rId2" cstate="print"/>
          <a:stretch>
            <a:fillRect/>
          </a:stretch>
        </p:blipFill>
        <p:spPr>
          <a:xfrm>
            <a:off x="618289" y="1851358"/>
            <a:ext cx="1304925" cy="1314450"/>
          </a:xfrm>
          <a:prstGeom prst="rect">
            <a:avLst/>
          </a:prstGeom>
        </p:spPr>
      </p:pic>
      <p:sp>
        <p:nvSpPr>
          <p:cNvPr id="11" name="Rectangle 10">
            <a:extLst>
              <a:ext uri="{FF2B5EF4-FFF2-40B4-BE49-F238E27FC236}">
                <a16:creationId xmlns:a16="http://schemas.microsoft.com/office/drawing/2014/main" id="{ACCE7B87-AC16-44F4-8B85-DDF3DBE7F0E3}"/>
              </a:ext>
            </a:extLst>
          </p:cNvPr>
          <p:cNvSpPr/>
          <p:nvPr/>
        </p:nvSpPr>
        <p:spPr>
          <a:xfrm>
            <a:off x="520699" y="1244019"/>
            <a:ext cx="4024820" cy="461665"/>
          </a:xfrm>
          <a:prstGeom prst="rect">
            <a:avLst/>
          </a:prstGeom>
        </p:spPr>
        <p:txBody>
          <a:bodyPr wrap="none">
            <a:spAutoFit/>
          </a:bodyPr>
          <a:lstStyle/>
          <a:p>
            <a:r>
              <a:rPr lang="lt-LT" sz="2400" dirty="0">
                <a:latin typeface="Trebuchet MS" panose="020B0603020202020204" pitchFamily="34" charset="0"/>
                <a:ea typeface="Trebuchet MS" panose="020B0603020202020204" pitchFamily="34" charset="0"/>
                <a:cs typeface="Trebuchet MS" panose="020B0603020202020204" pitchFamily="34" charset="0"/>
              </a:rPr>
              <a:t>Simbolis: sprogstanti</a:t>
            </a:r>
            <a:r>
              <a:rPr lang="lt-LT" sz="2400" spc="-305" dirty="0">
                <a:latin typeface="Trebuchet MS" panose="020B0603020202020204" pitchFamily="34" charset="0"/>
                <a:ea typeface="Trebuchet MS" panose="020B0603020202020204" pitchFamily="34" charset="0"/>
                <a:cs typeface="Trebuchet MS" panose="020B0603020202020204" pitchFamily="34" charset="0"/>
              </a:rPr>
              <a:t> </a:t>
            </a:r>
            <a:r>
              <a:rPr lang="lt-LT" sz="2400" dirty="0">
                <a:latin typeface="Trebuchet MS" panose="020B0603020202020204" pitchFamily="34" charset="0"/>
                <a:ea typeface="Trebuchet MS" panose="020B0603020202020204" pitchFamily="34" charset="0"/>
                <a:cs typeface="Trebuchet MS" panose="020B0603020202020204" pitchFamily="34" charset="0"/>
              </a:rPr>
              <a:t>bomba</a:t>
            </a:r>
            <a:endParaRPr lang="lt-LT" sz="2400" dirty="0"/>
          </a:p>
        </p:txBody>
      </p:sp>
      <p:sp>
        <p:nvSpPr>
          <p:cNvPr id="12" name="Rectangle 11">
            <a:extLst>
              <a:ext uri="{FF2B5EF4-FFF2-40B4-BE49-F238E27FC236}">
                <a16:creationId xmlns:a16="http://schemas.microsoft.com/office/drawing/2014/main" id="{0E643ADA-CED8-4C61-9C74-656CC241A80A}"/>
              </a:ext>
            </a:extLst>
          </p:cNvPr>
          <p:cNvSpPr/>
          <p:nvPr/>
        </p:nvSpPr>
        <p:spPr>
          <a:xfrm>
            <a:off x="520699" y="3234464"/>
            <a:ext cx="6206717" cy="1200329"/>
          </a:xfrm>
          <a:prstGeom prst="rect">
            <a:avLst/>
          </a:prstGeom>
        </p:spPr>
        <p:txBody>
          <a:bodyPr wrap="square">
            <a:spAutoFit/>
          </a:bodyPr>
          <a:lstStyle/>
          <a:p>
            <a:pPr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Nestabilios</a:t>
            </a:r>
            <a:r>
              <a:rPr lang="lt-LT" sz="2400" spc="-2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sprogiosios</a:t>
            </a:r>
            <a:r>
              <a:rPr lang="lt-LT" sz="2400" spc="-2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medžiagos</a:t>
            </a:r>
            <a:endParaRPr lang="lt-LT" sz="2400" dirty="0">
              <a:effectLst/>
              <a:ea typeface="Wingdings" panose="05000000000000000000" pitchFamily="2" charset="2"/>
              <a:cs typeface="Wingdings" panose="05000000000000000000" pitchFamily="2" charset="2"/>
            </a:endParaRPr>
          </a:p>
          <a:p>
            <a:pPr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Savaime</a:t>
            </a:r>
            <a:r>
              <a:rPr lang="lt-LT" sz="2400" spc="-2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reaguojančios</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medžiagos</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ir</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mišiniai</a:t>
            </a:r>
            <a:endParaRPr lang="lt-LT" sz="2400" dirty="0">
              <a:effectLst/>
              <a:ea typeface="Wingdings" panose="05000000000000000000" pitchFamily="2" charset="2"/>
              <a:cs typeface="Wingdings" panose="05000000000000000000" pitchFamily="2" charset="2"/>
            </a:endParaRPr>
          </a:p>
          <a:p>
            <a:r>
              <a:rPr lang="lt-LT" sz="2400" dirty="0">
                <a:ea typeface="Trebuchet MS" panose="020B0603020202020204" pitchFamily="34" charset="0"/>
                <a:cs typeface="Trebuchet MS" panose="020B0603020202020204" pitchFamily="34" charset="0"/>
              </a:rPr>
              <a:t>Organiniai</a:t>
            </a:r>
            <a:r>
              <a:rPr lang="lt-LT" sz="2400" spc="-5"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peroksidai</a:t>
            </a:r>
            <a:endParaRPr lang="lt-LT" sz="2400" dirty="0"/>
          </a:p>
        </p:txBody>
      </p:sp>
      <p:pic>
        <p:nvPicPr>
          <p:cNvPr id="17" name="image4.jpeg">
            <a:extLst>
              <a:ext uri="{FF2B5EF4-FFF2-40B4-BE49-F238E27FC236}">
                <a16:creationId xmlns:a16="http://schemas.microsoft.com/office/drawing/2014/main" id="{849FD2EE-2F90-414C-A497-2208C39D4AFB}"/>
              </a:ext>
            </a:extLst>
          </p:cNvPr>
          <p:cNvPicPr/>
          <p:nvPr/>
        </p:nvPicPr>
        <p:blipFill>
          <a:blip r:embed="rId3" cstate="print"/>
          <a:stretch>
            <a:fillRect/>
          </a:stretch>
        </p:blipFill>
        <p:spPr>
          <a:xfrm>
            <a:off x="7170232" y="1920014"/>
            <a:ext cx="1304924" cy="1314450"/>
          </a:xfrm>
          <a:prstGeom prst="rect">
            <a:avLst/>
          </a:prstGeom>
        </p:spPr>
      </p:pic>
      <p:sp>
        <p:nvSpPr>
          <p:cNvPr id="14" name="Rectangle 13">
            <a:extLst>
              <a:ext uri="{FF2B5EF4-FFF2-40B4-BE49-F238E27FC236}">
                <a16:creationId xmlns:a16="http://schemas.microsoft.com/office/drawing/2014/main" id="{C5A534B8-20C3-4A04-9610-C6B8592C7BC8}"/>
              </a:ext>
            </a:extLst>
          </p:cNvPr>
          <p:cNvSpPr/>
          <p:nvPr/>
        </p:nvSpPr>
        <p:spPr>
          <a:xfrm>
            <a:off x="7170232" y="1248288"/>
            <a:ext cx="4196342" cy="461665"/>
          </a:xfrm>
          <a:prstGeom prst="rect">
            <a:avLst/>
          </a:prstGeom>
        </p:spPr>
        <p:txBody>
          <a:bodyPr wrap="none">
            <a:spAutoFit/>
          </a:bodyPr>
          <a:lstStyle/>
          <a:p>
            <a:r>
              <a:rPr lang="lt-LT" sz="2400" dirty="0">
                <a:latin typeface="Trebuchet MS" panose="020B0603020202020204" pitchFamily="34" charset="0"/>
                <a:ea typeface="Trebuchet MS" panose="020B0603020202020204" pitchFamily="34" charset="0"/>
                <a:cs typeface="Trebuchet MS" panose="020B0603020202020204" pitchFamily="34" charset="0"/>
              </a:rPr>
              <a:t>Simbolis: liepsnojantis</a:t>
            </a:r>
            <a:r>
              <a:rPr lang="lt-LT" sz="2400" spc="-305" dirty="0">
                <a:latin typeface="Trebuchet MS" panose="020B0603020202020204" pitchFamily="34" charset="0"/>
                <a:ea typeface="Trebuchet MS" panose="020B0603020202020204" pitchFamily="34" charset="0"/>
                <a:cs typeface="Trebuchet MS" panose="020B0603020202020204" pitchFamily="34" charset="0"/>
              </a:rPr>
              <a:t> </a:t>
            </a:r>
            <a:r>
              <a:rPr lang="lt-LT" sz="2400" dirty="0">
                <a:latin typeface="Trebuchet MS" panose="020B0603020202020204" pitchFamily="34" charset="0"/>
                <a:ea typeface="Trebuchet MS" panose="020B0603020202020204" pitchFamily="34" charset="0"/>
                <a:cs typeface="Trebuchet MS" panose="020B0603020202020204" pitchFamily="34" charset="0"/>
              </a:rPr>
              <a:t>lankas</a:t>
            </a:r>
            <a:endParaRPr lang="lt-LT" sz="2400" dirty="0"/>
          </a:p>
        </p:txBody>
      </p:sp>
      <p:sp>
        <p:nvSpPr>
          <p:cNvPr id="15" name="Rectangle 14">
            <a:extLst>
              <a:ext uri="{FF2B5EF4-FFF2-40B4-BE49-F238E27FC236}">
                <a16:creationId xmlns:a16="http://schemas.microsoft.com/office/drawing/2014/main" id="{59D5FDBA-91DB-4373-A169-2963ABD41AC1}"/>
              </a:ext>
            </a:extLst>
          </p:cNvPr>
          <p:cNvSpPr/>
          <p:nvPr/>
        </p:nvSpPr>
        <p:spPr>
          <a:xfrm>
            <a:off x="7044967" y="3234464"/>
            <a:ext cx="6096000" cy="1200329"/>
          </a:xfrm>
          <a:prstGeom prst="rect">
            <a:avLst/>
          </a:prstGeom>
        </p:spPr>
        <p:txBody>
          <a:bodyPr>
            <a:spAutoFit/>
          </a:bodyPr>
          <a:lstStyle/>
          <a:p>
            <a:pPr lvl="0">
              <a:buClr>
                <a:srgbClr val="001F5F"/>
              </a:buClr>
              <a:buSzPts val="1400"/>
              <a:tabLst>
                <a:tab pos="525780" algn="l"/>
              </a:tabLst>
            </a:pPr>
            <a:r>
              <a:rPr lang="lt-LT" sz="2400" dirty="0">
                <a:ea typeface="Wingdings" panose="05000000000000000000" pitchFamily="2" charset="2"/>
                <a:cs typeface="Wingdings" panose="05000000000000000000" pitchFamily="2" charset="2"/>
              </a:rPr>
              <a:t>Oksiduojančiosios</a:t>
            </a:r>
            <a:r>
              <a:rPr lang="lt-LT" sz="2400" spc="-3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dujos</a:t>
            </a:r>
            <a:endParaRPr lang="lt-LT" sz="2400" dirty="0">
              <a:effectLst/>
              <a:ea typeface="Wingdings" panose="05000000000000000000" pitchFamily="2" charset="2"/>
              <a:cs typeface="Wingdings" panose="05000000000000000000" pitchFamily="2" charset="2"/>
            </a:endParaRPr>
          </a:p>
          <a:p>
            <a:pPr lvl="0">
              <a:buClr>
                <a:srgbClr val="001F5F"/>
              </a:buClr>
              <a:buSzPts val="1400"/>
              <a:tabLst>
                <a:tab pos="525780" algn="l"/>
              </a:tabLst>
            </a:pPr>
            <a:r>
              <a:rPr lang="lt-LT" sz="2400" dirty="0">
                <a:ea typeface="Wingdings" panose="05000000000000000000" pitchFamily="2" charset="2"/>
                <a:cs typeface="Wingdings" panose="05000000000000000000" pitchFamily="2" charset="2"/>
              </a:rPr>
              <a:t>Oksiduojantieji</a:t>
            </a:r>
            <a:r>
              <a:rPr lang="lt-LT" sz="2400" spc="-2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skysčiai</a:t>
            </a:r>
            <a:endParaRPr lang="lt-LT" sz="2400" dirty="0">
              <a:effectLst/>
              <a:ea typeface="Wingdings" panose="05000000000000000000" pitchFamily="2" charset="2"/>
              <a:cs typeface="Wingdings" panose="05000000000000000000" pitchFamily="2" charset="2"/>
            </a:endParaRPr>
          </a:p>
          <a:p>
            <a:r>
              <a:rPr lang="lt-LT" sz="2400" dirty="0">
                <a:ea typeface="Trebuchet MS" panose="020B0603020202020204" pitchFamily="34" charset="0"/>
                <a:cs typeface="Trebuchet MS" panose="020B0603020202020204" pitchFamily="34" charset="0"/>
              </a:rPr>
              <a:t>Oksiduojančiosios</a:t>
            </a:r>
            <a:r>
              <a:rPr lang="lt-LT" sz="2400" spc="-25"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kietosios</a:t>
            </a:r>
            <a:r>
              <a:rPr lang="lt-LT" sz="2400" spc="-15"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medžiagos</a:t>
            </a:r>
            <a:endParaRPr lang="lt-LT" sz="2400" dirty="0"/>
          </a:p>
        </p:txBody>
      </p:sp>
    </p:spTree>
    <p:extLst>
      <p:ext uri="{BB962C8B-B14F-4D97-AF65-F5344CB8AC3E}">
        <p14:creationId xmlns:p14="http://schemas.microsoft.com/office/powerpoint/2010/main" val="4243565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PIKTOGRAMOS</a:t>
            </a:r>
          </a:p>
        </p:txBody>
      </p:sp>
      <p:sp>
        <p:nvSpPr>
          <p:cNvPr id="3" name="Content Placeholder 2"/>
          <p:cNvSpPr>
            <a:spLocks noGrp="1"/>
          </p:cNvSpPr>
          <p:nvPr>
            <p:ph sz="quarter" idx="10"/>
          </p:nvPr>
        </p:nvSpPr>
        <p:spPr>
          <a:xfrm>
            <a:off x="521207" y="1258187"/>
            <a:ext cx="11061101" cy="3859723"/>
          </a:xfrm>
        </p:spPr>
        <p:txBody>
          <a:bodyPr>
            <a:normAutofit/>
          </a:bodyPr>
          <a:lstStyle/>
          <a:p>
            <a:pPr marL="0" lvl="0" indent="0">
              <a:spcBef>
                <a:spcPts val="0"/>
              </a:spcBef>
              <a:spcAft>
                <a:spcPts val="0"/>
              </a:spcAft>
              <a:buNone/>
            </a:pPr>
            <a:endParaRPr lang="en-US" sz="2400" dirty="0">
              <a:solidFill>
                <a:schemeClr val="tx1"/>
              </a:solidFill>
              <a:latin typeface="Calibri" panose="020F0502020204030204" pitchFamily="34" charset="0"/>
              <a:cs typeface="Calibri" panose="020F0502020204030204" pitchFamily="34" charset="0"/>
            </a:endParaRPr>
          </a:p>
          <a:p>
            <a:endParaRPr lang="en-US" sz="2400" dirty="0"/>
          </a:p>
        </p:txBody>
      </p:sp>
      <p:pic>
        <p:nvPicPr>
          <p:cNvPr id="8" name="image5.jpeg">
            <a:extLst>
              <a:ext uri="{FF2B5EF4-FFF2-40B4-BE49-F238E27FC236}">
                <a16:creationId xmlns:a16="http://schemas.microsoft.com/office/drawing/2014/main" id="{91694D81-B19F-48FC-8935-034309A18136}"/>
              </a:ext>
            </a:extLst>
          </p:cNvPr>
          <p:cNvPicPr/>
          <p:nvPr/>
        </p:nvPicPr>
        <p:blipFill>
          <a:blip r:embed="rId2" cstate="print"/>
          <a:stretch>
            <a:fillRect/>
          </a:stretch>
        </p:blipFill>
        <p:spPr>
          <a:xfrm>
            <a:off x="774958" y="1952975"/>
            <a:ext cx="1868463" cy="1684198"/>
          </a:xfrm>
          <a:prstGeom prst="rect">
            <a:avLst/>
          </a:prstGeom>
        </p:spPr>
      </p:pic>
      <p:sp>
        <p:nvSpPr>
          <p:cNvPr id="4" name="Rectangle 3">
            <a:extLst>
              <a:ext uri="{FF2B5EF4-FFF2-40B4-BE49-F238E27FC236}">
                <a16:creationId xmlns:a16="http://schemas.microsoft.com/office/drawing/2014/main" id="{40B9A232-204E-421F-829C-3A9EB5BDDEE0}"/>
              </a:ext>
            </a:extLst>
          </p:cNvPr>
          <p:cNvSpPr/>
          <p:nvPr/>
        </p:nvSpPr>
        <p:spPr>
          <a:xfrm>
            <a:off x="521207" y="1245843"/>
            <a:ext cx="2495876" cy="461665"/>
          </a:xfrm>
          <a:prstGeom prst="rect">
            <a:avLst/>
          </a:prstGeom>
        </p:spPr>
        <p:txBody>
          <a:bodyPr wrap="none">
            <a:spAutoFit/>
          </a:bodyPr>
          <a:lstStyle/>
          <a:p>
            <a:r>
              <a:rPr lang="lt-LT" sz="2400" dirty="0">
                <a:latin typeface="Trebuchet MS" panose="020B0603020202020204" pitchFamily="34" charset="0"/>
                <a:ea typeface="Trebuchet MS" panose="020B0603020202020204" pitchFamily="34" charset="0"/>
                <a:cs typeface="Trebuchet MS" panose="020B0603020202020204" pitchFamily="34" charset="0"/>
              </a:rPr>
              <a:t>Simbolis:</a:t>
            </a:r>
            <a:r>
              <a:rPr lang="lt-LT" sz="2400" spc="-15" dirty="0">
                <a:latin typeface="Trebuchet MS" panose="020B0603020202020204" pitchFamily="34" charset="0"/>
                <a:ea typeface="Trebuchet MS" panose="020B0603020202020204" pitchFamily="34" charset="0"/>
                <a:cs typeface="Trebuchet MS" panose="020B0603020202020204" pitchFamily="34" charset="0"/>
              </a:rPr>
              <a:t> </a:t>
            </a:r>
            <a:r>
              <a:rPr lang="lt-LT" sz="2400" dirty="0">
                <a:latin typeface="Trebuchet MS" panose="020B0603020202020204" pitchFamily="34" charset="0"/>
                <a:ea typeface="Trebuchet MS" panose="020B0603020202020204" pitchFamily="34" charset="0"/>
                <a:cs typeface="Trebuchet MS" panose="020B0603020202020204" pitchFamily="34" charset="0"/>
              </a:rPr>
              <a:t>liepsna</a:t>
            </a:r>
            <a:endParaRPr lang="lt-LT" sz="2400" dirty="0"/>
          </a:p>
        </p:txBody>
      </p:sp>
      <p:sp>
        <p:nvSpPr>
          <p:cNvPr id="5" name="Rectangle 4">
            <a:extLst>
              <a:ext uri="{FF2B5EF4-FFF2-40B4-BE49-F238E27FC236}">
                <a16:creationId xmlns:a16="http://schemas.microsoft.com/office/drawing/2014/main" id="{B5042C95-BE51-4FBB-BB86-4708A1E80800}"/>
              </a:ext>
            </a:extLst>
          </p:cNvPr>
          <p:cNvSpPr/>
          <p:nvPr/>
        </p:nvSpPr>
        <p:spPr>
          <a:xfrm>
            <a:off x="2897171" y="1850853"/>
            <a:ext cx="6397658" cy="4154984"/>
          </a:xfrm>
          <a:prstGeom prst="rect">
            <a:avLst/>
          </a:prstGeom>
        </p:spPr>
        <p:txBody>
          <a:bodyPr wrap="square">
            <a:spAutoFit/>
          </a:bodyPr>
          <a:lstStyle/>
          <a:p>
            <a:pPr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Degiosios</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dujos</a:t>
            </a:r>
            <a:endParaRPr lang="lt-LT" sz="2400" dirty="0">
              <a:effectLst/>
              <a:ea typeface="Wingdings" panose="05000000000000000000" pitchFamily="2" charset="2"/>
              <a:cs typeface="Wingdings" panose="05000000000000000000" pitchFamily="2" charset="2"/>
            </a:endParaRPr>
          </a:p>
          <a:p>
            <a:pPr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Degieji</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aerozoliai</a:t>
            </a:r>
            <a:endParaRPr lang="lt-LT" sz="2400" dirty="0">
              <a:effectLst/>
              <a:ea typeface="Wingdings" panose="05000000000000000000" pitchFamily="2" charset="2"/>
              <a:cs typeface="Wingdings" panose="05000000000000000000" pitchFamily="2" charset="2"/>
            </a:endParaRPr>
          </a:p>
          <a:p>
            <a:pPr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Degieji</a:t>
            </a:r>
            <a:r>
              <a:rPr lang="lt-LT" sz="2400" spc="-2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skysčiai</a:t>
            </a:r>
            <a:endParaRPr lang="lt-LT" sz="2400" dirty="0">
              <a:effectLst/>
              <a:ea typeface="Wingdings" panose="05000000000000000000" pitchFamily="2" charset="2"/>
              <a:cs typeface="Wingdings" panose="05000000000000000000" pitchFamily="2" charset="2"/>
            </a:endParaRPr>
          </a:p>
          <a:p>
            <a:pPr lvl="0">
              <a:spcBef>
                <a:spcPts val="5"/>
              </a:spcBef>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Degiosios</a:t>
            </a:r>
            <a:r>
              <a:rPr lang="lt-LT" sz="2400" spc="-2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kietosios</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medžiagos</a:t>
            </a:r>
            <a:endParaRPr lang="lt-LT" sz="2400" dirty="0">
              <a:effectLst/>
              <a:ea typeface="Wingdings" panose="05000000000000000000" pitchFamily="2" charset="2"/>
              <a:cs typeface="Wingdings" panose="05000000000000000000" pitchFamily="2" charset="2"/>
            </a:endParaRPr>
          </a:p>
          <a:p>
            <a:pPr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Savaime</a:t>
            </a:r>
            <a:r>
              <a:rPr lang="lt-LT" sz="2400" spc="-2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reaguojančios</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medžiagos</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ir</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mišiniai</a:t>
            </a:r>
            <a:endParaRPr lang="lt-LT" sz="2400" dirty="0">
              <a:effectLst/>
              <a:ea typeface="Wingdings" panose="05000000000000000000" pitchFamily="2" charset="2"/>
              <a:cs typeface="Wingdings" panose="05000000000000000000" pitchFamily="2" charset="2"/>
            </a:endParaRPr>
          </a:p>
          <a:p>
            <a:pPr lvl="0">
              <a:spcBef>
                <a:spcPts val="10"/>
              </a:spcBef>
              <a:spcAft>
                <a:spcPts val="0"/>
              </a:spcAft>
              <a:buClr>
                <a:srgbClr val="001F5F"/>
              </a:buClr>
              <a:buSzPts val="1400"/>
              <a:tabLst>
                <a:tab pos="525780" algn="l"/>
              </a:tabLst>
            </a:pPr>
            <a:r>
              <a:rPr lang="lt-LT" sz="2400" dirty="0" err="1">
                <a:ea typeface="Wingdings" panose="05000000000000000000" pitchFamily="2" charset="2"/>
                <a:cs typeface="Wingdings" panose="05000000000000000000" pitchFamily="2" charset="2"/>
              </a:rPr>
              <a:t>Piroforiniai</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skysčiai</a:t>
            </a:r>
            <a:endParaRPr lang="lt-LT" sz="2400" dirty="0">
              <a:effectLst/>
              <a:ea typeface="Wingdings" panose="05000000000000000000" pitchFamily="2" charset="2"/>
              <a:cs typeface="Wingdings" panose="05000000000000000000" pitchFamily="2" charset="2"/>
            </a:endParaRPr>
          </a:p>
          <a:p>
            <a:pPr lvl="0">
              <a:spcAft>
                <a:spcPts val="0"/>
              </a:spcAft>
              <a:buClr>
                <a:srgbClr val="001F5F"/>
              </a:buClr>
              <a:buSzPts val="1400"/>
              <a:tabLst>
                <a:tab pos="525780" algn="l"/>
              </a:tabLst>
            </a:pPr>
            <a:r>
              <a:rPr lang="lt-LT" sz="2400" dirty="0" err="1">
                <a:ea typeface="Wingdings" panose="05000000000000000000" pitchFamily="2" charset="2"/>
                <a:cs typeface="Wingdings" panose="05000000000000000000" pitchFamily="2" charset="2"/>
              </a:rPr>
              <a:t>Piroforinės</a:t>
            </a:r>
            <a:r>
              <a:rPr lang="lt-LT" sz="2400" spc="-2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kietosios</a:t>
            </a:r>
            <a:r>
              <a:rPr lang="lt-LT" sz="2400" spc="-3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medžiagos</a:t>
            </a:r>
            <a:endParaRPr lang="lt-LT" sz="2400" dirty="0">
              <a:effectLst/>
              <a:ea typeface="Wingdings" panose="05000000000000000000" pitchFamily="2" charset="2"/>
              <a:cs typeface="Wingdings" panose="05000000000000000000" pitchFamily="2" charset="2"/>
            </a:endParaRPr>
          </a:p>
          <a:p>
            <a:pPr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Savaime</a:t>
            </a:r>
            <a:r>
              <a:rPr lang="lt-LT" sz="2400" spc="-2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kaistančios</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medžiagos</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ir</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mišiniai</a:t>
            </a:r>
            <a:endParaRPr lang="lt-LT" sz="2400" dirty="0">
              <a:effectLst/>
              <a:ea typeface="Wingdings" panose="05000000000000000000" pitchFamily="2" charset="2"/>
              <a:cs typeface="Wingdings" panose="05000000000000000000" pitchFamily="2" charset="2"/>
            </a:endParaRPr>
          </a:p>
          <a:p>
            <a:pPr marR="147320" lvl="0">
              <a:spcBef>
                <a:spcPts val="5"/>
              </a:spcBef>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Medžiagos ir mišiniai, kontaktuodami su vandeniu</a:t>
            </a:r>
            <a:r>
              <a:rPr lang="lt-LT" sz="2400" spc="-3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išskiriantys</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degiąsias dujas</a:t>
            </a:r>
            <a:endParaRPr lang="lt-LT" sz="2400" dirty="0">
              <a:effectLst/>
              <a:ea typeface="Wingdings" panose="05000000000000000000" pitchFamily="2" charset="2"/>
              <a:cs typeface="Wingdings" panose="05000000000000000000" pitchFamily="2" charset="2"/>
            </a:endParaRPr>
          </a:p>
          <a:p>
            <a:r>
              <a:rPr lang="lt-LT" sz="2400" dirty="0">
                <a:ea typeface="Trebuchet MS" panose="020B0603020202020204" pitchFamily="34" charset="0"/>
                <a:cs typeface="Trebuchet MS" panose="020B0603020202020204" pitchFamily="34" charset="0"/>
              </a:rPr>
              <a:t>Organiniai</a:t>
            </a:r>
            <a:r>
              <a:rPr lang="lt-LT" sz="2400" spc="-5"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peroksidai</a:t>
            </a:r>
            <a:endParaRPr lang="lt-LT" sz="2400" dirty="0"/>
          </a:p>
        </p:txBody>
      </p:sp>
    </p:spTree>
    <p:extLst>
      <p:ext uri="{BB962C8B-B14F-4D97-AF65-F5344CB8AC3E}">
        <p14:creationId xmlns:p14="http://schemas.microsoft.com/office/powerpoint/2010/main" val="4092023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PIKTOGRAMOS</a:t>
            </a:r>
          </a:p>
        </p:txBody>
      </p:sp>
      <p:pic>
        <p:nvPicPr>
          <p:cNvPr id="5" name="image6.jpeg">
            <a:extLst>
              <a:ext uri="{FF2B5EF4-FFF2-40B4-BE49-F238E27FC236}">
                <a16:creationId xmlns:a16="http://schemas.microsoft.com/office/drawing/2014/main" id="{F855D3F1-46BA-4E84-BCE6-281656E2BA8E}"/>
              </a:ext>
            </a:extLst>
          </p:cNvPr>
          <p:cNvPicPr>
            <a:picLocks noGrp="1"/>
          </p:cNvPicPr>
          <p:nvPr>
            <p:ph sz="quarter" idx="10"/>
          </p:nvPr>
        </p:nvPicPr>
        <p:blipFill>
          <a:blip r:embed="rId2" cstate="print"/>
          <a:stretch>
            <a:fillRect/>
          </a:stretch>
        </p:blipFill>
        <p:spPr>
          <a:xfrm>
            <a:off x="661963" y="1848793"/>
            <a:ext cx="1304925" cy="1304925"/>
          </a:xfrm>
          <a:prstGeom prst="rect">
            <a:avLst/>
          </a:prstGeom>
        </p:spPr>
      </p:pic>
      <p:sp>
        <p:nvSpPr>
          <p:cNvPr id="4" name="Rectangle 3">
            <a:extLst>
              <a:ext uri="{FF2B5EF4-FFF2-40B4-BE49-F238E27FC236}">
                <a16:creationId xmlns:a16="http://schemas.microsoft.com/office/drawing/2014/main" id="{34D1D82B-409B-469C-850A-08635C3A8DD7}"/>
              </a:ext>
            </a:extLst>
          </p:cNvPr>
          <p:cNvSpPr/>
          <p:nvPr/>
        </p:nvSpPr>
        <p:spPr>
          <a:xfrm>
            <a:off x="521207" y="1207995"/>
            <a:ext cx="3364704" cy="461665"/>
          </a:xfrm>
          <a:prstGeom prst="rect">
            <a:avLst/>
          </a:prstGeom>
        </p:spPr>
        <p:txBody>
          <a:bodyPr wrap="none">
            <a:spAutoFit/>
          </a:bodyPr>
          <a:lstStyle/>
          <a:p>
            <a:r>
              <a:rPr lang="lt-LT" sz="2400" dirty="0">
                <a:latin typeface="Trebuchet MS" panose="020B0603020202020204" pitchFamily="34" charset="0"/>
                <a:ea typeface="Trebuchet MS" panose="020B0603020202020204" pitchFamily="34" charset="0"/>
                <a:cs typeface="Trebuchet MS" panose="020B0603020202020204" pitchFamily="34" charset="0"/>
              </a:rPr>
              <a:t>Simbolis:</a:t>
            </a:r>
            <a:r>
              <a:rPr lang="lt-LT" sz="2400" spc="-20" dirty="0">
                <a:latin typeface="Trebuchet MS" panose="020B0603020202020204" pitchFamily="34" charset="0"/>
                <a:ea typeface="Trebuchet MS" panose="020B0603020202020204" pitchFamily="34" charset="0"/>
                <a:cs typeface="Trebuchet MS" panose="020B0603020202020204" pitchFamily="34" charset="0"/>
              </a:rPr>
              <a:t> </a:t>
            </a:r>
            <a:r>
              <a:rPr lang="lt-LT" sz="2400" dirty="0">
                <a:latin typeface="Trebuchet MS" panose="020B0603020202020204" pitchFamily="34" charset="0"/>
                <a:ea typeface="Trebuchet MS" panose="020B0603020202020204" pitchFamily="34" charset="0"/>
                <a:cs typeface="Trebuchet MS" panose="020B0603020202020204" pitchFamily="34" charset="0"/>
              </a:rPr>
              <a:t>dujų</a:t>
            </a:r>
            <a:r>
              <a:rPr lang="lt-LT" sz="2400" spc="-20" dirty="0">
                <a:latin typeface="Trebuchet MS" panose="020B0603020202020204" pitchFamily="34" charset="0"/>
                <a:ea typeface="Trebuchet MS" panose="020B0603020202020204" pitchFamily="34" charset="0"/>
                <a:cs typeface="Trebuchet MS" panose="020B0603020202020204" pitchFamily="34" charset="0"/>
              </a:rPr>
              <a:t> </a:t>
            </a:r>
            <a:r>
              <a:rPr lang="lt-LT" sz="2400" dirty="0">
                <a:latin typeface="Trebuchet MS" panose="020B0603020202020204" pitchFamily="34" charset="0"/>
                <a:ea typeface="Trebuchet MS" panose="020B0603020202020204" pitchFamily="34" charset="0"/>
                <a:cs typeface="Trebuchet MS" panose="020B0603020202020204" pitchFamily="34" charset="0"/>
              </a:rPr>
              <a:t>balionas</a:t>
            </a:r>
            <a:endParaRPr lang="lt-LT" sz="2400" dirty="0"/>
          </a:p>
        </p:txBody>
      </p:sp>
      <p:sp>
        <p:nvSpPr>
          <p:cNvPr id="6" name="Rectangle 5">
            <a:extLst>
              <a:ext uri="{FF2B5EF4-FFF2-40B4-BE49-F238E27FC236}">
                <a16:creationId xmlns:a16="http://schemas.microsoft.com/office/drawing/2014/main" id="{1F4790C0-59E1-4BB0-A24C-16B7CDFF6139}"/>
              </a:ext>
            </a:extLst>
          </p:cNvPr>
          <p:cNvSpPr/>
          <p:nvPr/>
        </p:nvSpPr>
        <p:spPr>
          <a:xfrm>
            <a:off x="661963" y="3197001"/>
            <a:ext cx="10075168" cy="1938992"/>
          </a:xfrm>
          <a:prstGeom prst="rect">
            <a:avLst/>
          </a:prstGeom>
        </p:spPr>
        <p:txBody>
          <a:bodyPr wrap="square">
            <a:spAutoFit/>
          </a:bodyPr>
          <a:lstStyle/>
          <a:p>
            <a:pPr lvl="0">
              <a:buSzPts val="1400"/>
              <a:tabLst>
                <a:tab pos="525780" algn="l"/>
              </a:tabLst>
            </a:pPr>
            <a:r>
              <a:rPr lang="lt-LT" sz="2400" dirty="0">
                <a:ea typeface="Wingdings" panose="05000000000000000000" pitchFamily="2" charset="2"/>
                <a:cs typeface="Wingdings" panose="05000000000000000000" pitchFamily="2" charset="2"/>
              </a:rPr>
              <a:t>Slėgio</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veikiamos</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dujos</a:t>
            </a:r>
            <a:endParaRPr lang="lt-LT" sz="2400" dirty="0">
              <a:effectLst/>
              <a:ea typeface="Wingdings" panose="05000000000000000000" pitchFamily="2" charset="2"/>
              <a:cs typeface="Wingdings" panose="05000000000000000000" pitchFamily="2" charset="2"/>
            </a:endParaRPr>
          </a:p>
          <a:p>
            <a:pPr lvl="0">
              <a:buSzPts val="1400"/>
              <a:tabLst>
                <a:tab pos="525780" algn="l"/>
              </a:tabLst>
            </a:pPr>
            <a:r>
              <a:rPr lang="lt-LT" sz="2400" dirty="0">
                <a:ea typeface="Wingdings" panose="05000000000000000000" pitchFamily="2" charset="2"/>
                <a:cs typeface="Wingdings" panose="05000000000000000000" pitchFamily="2" charset="2"/>
              </a:rPr>
              <a:t>Suslėgtosios</a:t>
            </a:r>
            <a:r>
              <a:rPr lang="lt-LT" sz="2400" spc="-2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dujos</a:t>
            </a:r>
            <a:endParaRPr lang="lt-LT" sz="2400" dirty="0">
              <a:effectLst/>
              <a:ea typeface="Wingdings" panose="05000000000000000000" pitchFamily="2" charset="2"/>
              <a:cs typeface="Wingdings" panose="05000000000000000000" pitchFamily="2" charset="2"/>
            </a:endParaRPr>
          </a:p>
          <a:p>
            <a:pPr lvl="0">
              <a:buSzPts val="1400"/>
              <a:tabLst>
                <a:tab pos="525780" algn="l"/>
              </a:tabLst>
            </a:pPr>
            <a:r>
              <a:rPr lang="lt-LT" sz="2400" dirty="0">
                <a:ea typeface="Wingdings" panose="05000000000000000000" pitchFamily="2" charset="2"/>
                <a:cs typeface="Wingdings" panose="05000000000000000000" pitchFamily="2" charset="2"/>
              </a:rPr>
              <a:t>Suskystintosios</a:t>
            </a:r>
            <a:r>
              <a:rPr lang="lt-LT" sz="2400" spc="-3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dujos</a:t>
            </a:r>
            <a:endParaRPr lang="lt-LT" sz="2400" dirty="0">
              <a:effectLst/>
              <a:ea typeface="Wingdings" panose="05000000000000000000" pitchFamily="2" charset="2"/>
              <a:cs typeface="Wingdings" panose="05000000000000000000" pitchFamily="2" charset="2"/>
            </a:endParaRPr>
          </a:p>
          <a:p>
            <a:pPr lvl="0">
              <a:buSzPts val="1400"/>
              <a:tabLst>
                <a:tab pos="525780" algn="l"/>
              </a:tabLst>
            </a:pPr>
            <a:r>
              <a:rPr lang="lt-LT" sz="2400" dirty="0">
                <a:ea typeface="Wingdings" panose="05000000000000000000" pitchFamily="2" charset="2"/>
                <a:cs typeface="Wingdings" panose="05000000000000000000" pitchFamily="2" charset="2"/>
              </a:rPr>
              <a:t>Atšaldytos</a:t>
            </a:r>
            <a:r>
              <a:rPr lang="lt-LT" sz="2400" spc="-2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suskystintosios</a:t>
            </a:r>
            <a:r>
              <a:rPr lang="lt-LT" sz="2400" spc="-2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dujos</a:t>
            </a:r>
            <a:endParaRPr lang="lt-LT" sz="2400" dirty="0">
              <a:effectLst/>
              <a:ea typeface="Wingdings" panose="05000000000000000000" pitchFamily="2" charset="2"/>
              <a:cs typeface="Wingdings" panose="05000000000000000000" pitchFamily="2" charset="2"/>
            </a:endParaRPr>
          </a:p>
          <a:p>
            <a:r>
              <a:rPr lang="lt-LT" sz="2400" dirty="0">
                <a:ea typeface="Trebuchet MS" panose="020B0603020202020204" pitchFamily="34" charset="0"/>
                <a:cs typeface="Trebuchet MS" panose="020B0603020202020204" pitchFamily="34" charset="0"/>
              </a:rPr>
              <a:t>Ištirpintosios</a:t>
            </a:r>
            <a:r>
              <a:rPr lang="lt-LT" sz="2400" spc="-30"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dujos</a:t>
            </a:r>
            <a:endParaRPr lang="lt-LT" sz="2400" dirty="0"/>
          </a:p>
        </p:txBody>
      </p:sp>
      <p:pic>
        <p:nvPicPr>
          <p:cNvPr id="8" name="image7.jpeg">
            <a:extLst>
              <a:ext uri="{FF2B5EF4-FFF2-40B4-BE49-F238E27FC236}">
                <a16:creationId xmlns:a16="http://schemas.microsoft.com/office/drawing/2014/main" id="{547D48A1-96AD-48AD-B445-64DEE80AD1D5}"/>
              </a:ext>
            </a:extLst>
          </p:cNvPr>
          <p:cNvPicPr/>
          <p:nvPr/>
        </p:nvPicPr>
        <p:blipFill>
          <a:blip r:embed="rId3" cstate="print"/>
          <a:stretch>
            <a:fillRect/>
          </a:stretch>
        </p:blipFill>
        <p:spPr>
          <a:xfrm>
            <a:off x="6528173" y="1945519"/>
            <a:ext cx="1304925" cy="1251482"/>
          </a:xfrm>
          <a:prstGeom prst="rect">
            <a:avLst/>
          </a:prstGeom>
        </p:spPr>
      </p:pic>
      <p:sp>
        <p:nvSpPr>
          <p:cNvPr id="7" name="Rectangle 6">
            <a:extLst>
              <a:ext uri="{FF2B5EF4-FFF2-40B4-BE49-F238E27FC236}">
                <a16:creationId xmlns:a16="http://schemas.microsoft.com/office/drawing/2014/main" id="{1A358370-32A7-4721-80DD-DF828D822EFF}"/>
              </a:ext>
            </a:extLst>
          </p:cNvPr>
          <p:cNvSpPr/>
          <p:nvPr/>
        </p:nvSpPr>
        <p:spPr>
          <a:xfrm>
            <a:off x="6330084" y="1185673"/>
            <a:ext cx="2635337" cy="461665"/>
          </a:xfrm>
          <a:prstGeom prst="rect">
            <a:avLst/>
          </a:prstGeom>
        </p:spPr>
        <p:txBody>
          <a:bodyPr wrap="none">
            <a:spAutoFit/>
          </a:bodyPr>
          <a:lstStyle/>
          <a:p>
            <a:r>
              <a:rPr lang="lt-LT" sz="2400" dirty="0">
                <a:latin typeface="Trebuchet MS" panose="020B0603020202020204" pitchFamily="34" charset="0"/>
                <a:ea typeface="Trebuchet MS" panose="020B0603020202020204" pitchFamily="34" charset="0"/>
                <a:cs typeface="Trebuchet MS" panose="020B0603020202020204" pitchFamily="34" charset="0"/>
              </a:rPr>
              <a:t>Simbolis:</a:t>
            </a:r>
            <a:r>
              <a:rPr lang="lt-LT" sz="2400" spc="-15" dirty="0">
                <a:latin typeface="Trebuchet MS" panose="020B0603020202020204" pitchFamily="34" charset="0"/>
                <a:ea typeface="Trebuchet MS" panose="020B0603020202020204" pitchFamily="34" charset="0"/>
                <a:cs typeface="Trebuchet MS" panose="020B0603020202020204" pitchFamily="34" charset="0"/>
              </a:rPr>
              <a:t> </a:t>
            </a:r>
            <a:r>
              <a:rPr lang="lt-LT" sz="2400" dirty="0">
                <a:latin typeface="Trebuchet MS" panose="020B0603020202020204" pitchFamily="34" charset="0"/>
                <a:ea typeface="Trebuchet MS" panose="020B0603020202020204" pitchFamily="34" charset="0"/>
                <a:cs typeface="Trebuchet MS" panose="020B0603020202020204" pitchFamily="34" charset="0"/>
              </a:rPr>
              <a:t>korozija</a:t>
            </a:r>
            <a:endParaRPr lang="lt-LT" sz="2400" dirty="0"/>
          </a:p>
        </p:txBody>
      </p:sp>
      <p:sp>
        <p:nvSpPr>
          <p:cNvPr id="9" name="Rectangle 8">
            <a:extLst>
              <a:ext uri="{FF2B5EF4-FFF2-40B4-BE49-F238E27FC236}">
                <a16:creationId xmlns:a16="http://schemas.microsoft.com/office/drawing/2014/main" id="{C7501F18-FFBE-4D23-A936-540863B9771B}"/>
              </a:ext>
            </a:extLst>
          </p:cNvPr>
          <p:cNvSpPr/>
          <p:nvPr/>
        </p:nvSpPr>
        <p:spPr>
          <a:xfrm>
            <a:off x="6408089" y="3240284"/>
            <a:ext cx="4102798" cy="1200329"/>
          </a:xfrm>
          <a:prstGeom prst="rect">
            <a:avLst/>
          </a:prstGeom>
        </p:spPr>
        <p:txBody>
          <a:bodyPr wrap="square">
            <a:spAutoFit/>
          </a:bodyPr>
          <a:lstStyle/>
          <a:p>
            <a:r>
              <a:rPr lang="lt-LT" sz="2400" dirty="0">
                <a:ea typeface="Trebuchet MS" panose="020B0603020202020204" pitchFamily="34" charset="0"/>
                <a:cs typeface="Trebuchet MS" panose="020B0603020202020204" pitchFamily="34" charset="0"/>
              </a:rPr>
              <a:t>Smarkus</a:t>
            </a:r>
            <a:r>
              <a:rPr lang="lt-LT" sz="2400" spc="-15"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akių</a:t>
            </a:r>
            <a:r>
              <a:rPr lang="lt-LT" sz="2400" spc="-20"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pažeidimas</a:t>
            </a:r>
            <a:endParaRPr lang="en-US" sz="2400" dirty="0">
              <a:ea typeface="Trebuchet MS" panose="020B0603020202020204" pitchFamily="34" charset="0"/>
              <a:cs typeface="Trebuchet MS" panose="020B0603020202020204" pitchFamily="34" charset="0"/>
            </a:endParaRPr>
          </a:p>
          <a:p>
            <a:r>
              <a:rPr lang="en-US" sz="2400" dirty="0" err="1"/>
              <a:t>Odos</a:t>
            </a:r>
            <a:r>
              <a:rPr lang="en-US" sz="2400" dirty="0"/>
              <a:t> </a:t>
            </a:r>
            <a:r>
              <a:rPr lang="lt-LT" sz="2400" dirty="0"/>
              <a:t>ėsdinimas</a:t>
            </a:r>
          </a:p>
          <a:p>
            <a:r>
              <a:rPr lang="lt-LT" sz="2400" dirty="0"/>
              <a:t>Ėsdina metalą</a:t>
            </a:r>
          </a:p>
        </p:txBody>
      </p:sp>
    </p:spTree>
    <p:extLst>
      <p:ext uri="{BB962C8B-B14F-4D97-AF65-F5344CB8AC3E}">
        <p14:creationId xmlns:p14="http://schemas.microsoft.com/office/powerpoint/2010/main" val="65177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E807C-D8FA-4163-B302-424C8B54268C}"/>
              </a:ext>
            </a:extLst>
          </p:cNvPr>
          <p:cNvSpPr>
            <a:spLocks noGrp="1"/>
          </p:cNvSpPr>
          <p:nvPr>
            <p:ph type="title"/>
          </p:nvPr>
        </p:nvSpPr>
        <p:spPr/>
        <p:txBody>
          <a:bodyPr>
            <a:normAutofit/>
          </a:bodyPr>
          <a:lstStyle/>
          <a:p>
            <a:r>
              <a:rPr lang="lt-LT" dirty="0"/>
              <a:t>PIKTOGRAMOS</a:t>
            </a:r>
          </a:p>
        </p:txBody>
      </p:sp>
      <p:sp>
        <p:nvSpPr>
          <p:cNvPr id="5" name="TextBox 4">
            <a:extLst>
              <a:ext uri="{FF2B5EF4-FFF2-40B4-BE49-F238E27FC236}">
                <a16:creationId xmlns:a16="http://schemas.microsoft.com/office/drawing/2014/main" id="{C69D71B0-D58E-41D9-BEDD-B1D21BEB0409}"/>
              </a:ext>
            </a:extLst>
          </p:cNvPr>
          <p:cNvSpPr txBox="1"/>
          <p:nvPr/>
        </p:nvSpPr>
        <p:spPr>
          <a:xfrm>
            <a:off x="0" y="1257844"/>
            <a:ext cx="6500634" cy="589072"/>
          </a:xfrm>
          <a:prstGeom prst="rect">
            <a:avLst/>
          </a:prstGeom>
          <a:noFill/>
        </p:spPr>
        <p:txBody>
          <a:bodyPr wrap="square">
            <a:spAutoFit/>
          </a:bodyPr>
          <a:lstStyle/>
          <a:p>
            <a:pPr lvl="1">
              <a:lnSpc>
                <a:spcPct val="150000"/>
              </a:lnSpc>
            </a:pPr>
            <a:r>
              <a:rPr lang="lt-LT" sz="2400" dirty="0"/>
              <a:t>Simbolis: kaukolė ir sukryžiuoti kaulai</a:t>
            </a:r>
            <a:endParaRPr lang="en-US" sz="2400" dirty="0">
              <a:latin typeface="Calibri" panose="020F0502020204030204" pitchFamily="34" charset="0"/>
              <a:cs typeface="Calibri" panose="020F0502020204030204" pitchFamily="34" charset="0"/>
            </a:endParaRPr>
          </a:p>
        </p:txBody>
      </p:sp>
      <p:pic>
        <p:nvPicPr>
          <p:cNvPr id="6" name="image8.jpeg">
            <a:extLst>
              <a:ext uri="{FF2B5EF4-FFF2-40B4-BE49-F238E27FC236}">
                <a16:creationId xmlns:a16="http://schemas.microsoft.com/office/drawing/2014/main" id="{0A48B3C8-845F-44A6-84AA-DDA3D7D53731}"/>
              </a:ext>
            </a:extLst>
          </p:cNvPr>
          <p:cNvPicPr/>
          <p:nvPr/>
        </p:nvPicPr>
        <p:blipFill>
          <a:blip r:embed="rId2" cstate="print"/>
          <a:stretch>
            <a:fillRect/>
          </a:stretch>
        </p:blipFill>
        <p:spPr>
          <a:xfrm>
            <a:off x="521207" y="1983808"/>
            <a:ext cx="1237128" cy="1252870"/>
          </a:xfrm>
          <a:prstGeom prst="rect">
            <a:avLst/>
          </a:prstGeom>
        </p:spPr>
      </p:pic>
      <p:sp>
        <p:nvSpPr>
          <p:cNvPr id="3" name="Rectangle 2">
            <a:extLst>
              <a:ext uri="{FF2B5EF4-FFF2-40B4-BE49-F238E27FC236}">
                <a16:creationId xmlns:a16="http://schemas.microsoft.com/office/drawing/2014/main" id="{CC3DA55A-CC90-487D-9040-0174927411DF}"/>
              </a:ext>
            </a:extLst>
          </p:cNvPr>
          <p:cNvSpPr/>
          <p:nvPr/>
        </p:nvSpPr>
        <p:spPr>
          <a:xfrm>
            <a:off x="352908" y="3315909"/>
            <a:ext cx="5878661" cy="461665"/>
          </a:xfrm>
          <a:prstGeom prst="rect">
            <a:avLst/>
          </a:prstGeom>
        </p:spPr>
        <p:txBody>
          <a:bodyPr wrap="none">
            <a:spAutoFit/>
          </a:bodyPr>
          <a:lstStyle/>
          <a:p>
            <a:r>
              <a:rPr lang="lt-LT" sz="2400" dirty="0">
                <a:ea typeface="Trebuchet MS" panose="020B0603020202020204" pitchFamily="34" charset="0"/>
                <a:cs typeface="Trebuchet MS" panose="020B0603020202020204" pitchFamily="34" charset="0"/>
              </a:rPr>
              <a:t>Ūmus</a:t>
            </a:r>
            <a:r>
              <a:rPr lang="lt-LT" sz="2400" spc="-15"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toksiškumas</a:t>
            </a:r>
            <a:r>
              <a:rPr lang="lt-LT" sz="2400" spc="-10"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(prarijus,</a:t>
            </a:r>
            <a:r>
              <a:rPr lang="lt-LT" sz="2400" spc="-20"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per</a:t>
            </a:r>
            <a:r>
              <a:rPr lang="lt-LT" sz="2400" spc="-15"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odą,</a:t>
            </a:r>
            <a:r>
              <a:rPr lang="lt-LT" sz="2400" spc="-15"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įkvėpus</a:t>
            </a:r>
            <a:r>
              <a:rPr lang="lt-LT" dirty="0">
                <a:latin typeface="Trebuchet MS" panose="020B0603020202020204" pitchFamily="34" charset="0"/>
                <a:ea typeface="Trebuchet MS" panose="020B0603020202020204" pitchFamily="34" charset="0"/>
                <a:cs typeface="Trebuchet MS" panose="020B0603020202020204" pitchFamily="34" charset="0"/>
              </a:rPr>
              <a:t>)</a:t>
            </a:r>
            <a:endParaRPr lang="lt-LT" dirty="0"/>
          </a:p>
        </p:txBody>
      </p:sp>
      <p:pic>
        <p:nvPicPr>
          <p:cNvPr id="7" name="image11.jpeg">
            <a:extLst>
              <a:ext uri="{FF2B5EF4-FFF2-40B4-BE49-F238E27FC236}">
                <a16:creationId xmlns:a16="http://schemas.microsoft.com/office/drawing/2014/main" id="{621E3401-AC23-4120-A714-EAB7E9150F79}"/>
              </a:ext>
            </a:extLst>
          </p:cNvPr>
          <p:cNvPicPr/>
          <p:nvPr/>
        </p:nvPicPr>
        <p:blipFill>
          <a:blip r:embed="rId3" cstate="print"/>
          <a:stretch>
            <a:fillRect/>
          </a:stretch>
        </p:blipFill>
        <p:spPr>
          <a:xfrm>
            <a:off x="6500634" y="1981819"/>
            <a:ext cx="1237129" cy="1252870"/>
          </a:xfrm>
          <a:prstGeom prst="rect">
            <a:avLst/>
          </a:prstGeom>
        </p:spPr>
      </p:pic>
      <p:sp>
        <p:nvSpPr>
          <p:cNvPr id="4" name="Rectangle 3">
            <a:extLst>
              <a:ext uri="{FF2B5EF4-FFF2-40B4-BE49-F238E27FC236}">
                <a16:creationId xmlns:a16="http://schemas.microsoft.com/office/drawing/2014/main" id="{41B6C86D-5FCC-4262-9D3D-F098A84581D1}"/>
              </a:ext>
            </a:extLst>
          </p:cNvPr>
          <p:cNvSpPr/>
          <p:nvPr/>
        </p:nvSpPr>
        <p:spPr>
          <a:xfrm>
            <a:off x="6581918" y="1420131"/>
            <a:ext cx="3137117" cy="461665"/>
          </a:xfrm>
          <a:prstGeom prst="rect">
            <a:avLst/>
          </a:prstGeom>
        </p:spPr>
        <p:txBody>
          <a:bodyPr wrap="square">
            <a:spAutoFit/>
          </a:bodyPr>
          <a:lstStyle/>
          <a:p>
            <a:r>
              <a:rPr lang="lt-LT" sz="2400" dirty="0">
                <a:ea typeface="Trebuchet MS" panose="020B0603020202020204" pitchFamily="34" charset="0"/>
                <a:cs typeface="Trebuchet MS" panose="020B0603020202020204" pitchFamily="34" charset="0"/>
              </a:rPr>
              <a:t>Simbolis:</a:t>
            </a:r>
            <a:r>
              <a:rPr lang="lt-LT" sz="2400" spc="-15"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aplinka</a:t>
            </a:r>
            <a:endParaRPr lang="lt-LT" sz="2400" dirty="0"/>
          </a:p>
        </p:txBody>
      </p:sp>
      <p:sp>
        <p:nvSpPr>
          <p:cNvPr id="8" name="Rectangle 7">
            <a:extLst>
              <a:ext uri="{FF2B5EF4-FFF2-40B4-BE49-F238E27FC236}">
                <a16:creationId xmlns:a16="http://schemas.microsoft.com/office/drawing/2014/main" id="{5414E34B-D078-41A9-8AB4-A78715608645}"/>
              </a:ext>
            </a:extLst>
          </p:cNvPr>
          <p:cNvSpPr/>
          <p:nvPr/>
        </p:nvSpPr>
        <p:spPr>
          <a:xfrm>
            <a:off x="6500634" y="3276292"/>
            <a:ext cx="3511282" cy="461665"/>
          </a:xfrm>
          <a:prstGeom prst="rect">
            <a:avLst/>
          </a:prstGeom>
        </p:spPr>
        <p:txBody>
          <a:bodyPr wrap="none">
            <a:spAutoFit/>
          </a:bodyPr>
          <a:lstStyle/>
          <a:p>
            <a:r>
              <a:rPr lang="lt-LT" sz="2400" dirty="0">
                <a:ea typeface="Trebuchet MS" panose="020B0603020202020204" pitchFamily="34" charset="0"/>
                <a:cs typeface="Trebuchet MS" panose="020B0603020202020204" pitchFamily="34" charset="0"/>
              </a:rPr>
              <a:t>Pavojinga</a:t>
            </a:r>
            <a:r>
              <a:rPr lang="lt-LT" sz="2400" spc="-15"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vandens</a:t>
            </a:r>
            <a:r>
              <a:rPr lang="lt-LT" sz="2400" spc="-10"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aplinkai</a:t>
            </a:r>
            <a:endParaRPr lang="lt-LT" sz="2400" dirty="0"/>
          </a:p>
        </p:txBody>
      </p:sp>
    </p:spTree>
    <p:extLst>
      <p:ext uri="{BB962C8B-B14F-4D97-AF65-F5344CB8AC3E}">
        <p14:creationId xmlns:p14="http://schemas.microsoft.com/office/powerpoint/2010/main" val="3453325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PIKTOGRAMOS</a:t>
            </a:r>
            <a:endParaRPr lang="en-US" dirty="0"/>
          </a:p>
        </p:txBody>
      </p:sp>
      <p:pic>
        <p:nvPicPr>
          <p:cNvPr id="4" name="image9.jpeg">
            <a:extLst>
              <a:ext uri="{FF2B5EF4-FFF2-40B4-BE49-F238E27FC236}">
                <a16:creationId xmlns:a16="http://schemas.microsoft.com/office/drawing/2014/main" id="{C4F0EB56-9F4D-45D5-B7A9-59D3F28052CD}"/>
              </a:ext>
            </a:extLst>
          </p:cNvPr>
          <p:cNvPicPr/>
          <p:nvPr/>
        </p:nvPicPr>
        <p:blipFill>
          <a:blip r:embed="rId2" cstate="print"/>
          <a:stretch>
            <a:fillRect/>
          </a:stretch>
        </p:blipFill>
        <p:spPr>
          <a:xfrm>
            <a:off x="670677" y="1856884"/>
            <a:ext cx="1601183" cy="1572116"/>
          </a:xfrm>
          <a:prstGeom prst="rect">
            <a:avLst/>
          </a:prstGeom>
        </p:spPr>
      </p:pic>
      <p:sp>
        <p:nvSpPr>
          <p:cNvPr id="3" name="Rectangle 2">
            <a:extLst>
              <a:ext uri="{FF2B5EF4-FFF2-40B4-BE49-F238E27FC236}">
                <a16:creationId xmlns:a16="http://schemas.microsoft.com/office/drawing/2014/main" id="{6882683A-842C-4046-97F1-CA9E78F82839}"/>
              </a:ext>
            </a:extLst>
          </p:cNvPr>
          <p:cNvSpPr/>
          <p:nvPr/>
        </p:nvSpPr>
        <p:spPr>
          <a:xfrm>
            <a:off x="521207" y="1247288"/>
            <a:ext cx="6096000" cy="461665"/>
          </a:xfrm>
          <a:prstGeom prst="rect">
            <a:avLst/>
          </a:prstGeom>
        </p:spPr>
        <p:txBody>
          <a:bodyPr>
            <a:spAutoFit/>
          </a:bodyPr>
          <a:lstStyle/>
          <a:p>
            <a:pPr>
              <a:spcBef>
                <a:spcPts val="25"/>
              </a:spcBef>
              <a:spcAft>
                <a:spcPts val="0"/>
              </a:spcAft>
            </a:pPr>
            <a:r>
              <a:rPr lang="lt-LT" sz="1400" b="1" dirty="0">
                <a:effectLst/>
                <a:latin typeface="Times New Roman" panose="02020603050405020304" pitchFamily="18" charset="0"/>
                <a:ea typeface="Calibri" panose="020F0502020204030204" pitchFamily="34" charset="0"/>
                <a:cs typeface="Calibri" panose="020F0502020204030204" pitchFamily="34" charset="0"/>
              </a:rPr>
              <a:t> </a:t>
            </a:r>
            <a:r>
              <a:rPr lang="lt-LT" sz="2400" dirty="0">
                <a:ea typeface="Trebuchet MS" panose="020B0603020202020204" pitchFamily="34" charset="0"/>
                <a:cs typeface="Trebuchet MS" panose="020B0603020202020204" pitchFamily="34" charset="0"/>
              </a:rPr>
              <a:t>Simbolis: pavojai</a:t>
            </a:r>
            <a:r>
              <a:rPr lang="lt-LT" sz="2400" spc="-305"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sveikatai</a:t>
            </a:r>
            <a:endParaRPr lang="lt-LT" sz="2400" dirty="0"/>
          </a:p>
        </p:txBody>
      </p:sp>
      <p:sp>
        <p:nvSpPr>
          <p:cNvPr id="5" name="Rectangle 4">
            <a:extLst>
              <a:ext uri="{FF2B5EF4-FFF2-40B4-BE49-F238E27FC236}">
                <a16:creationId xmlns:a16="http://schemas.microsoft.com/office/drawing/2014/main" id="{FBCC2A20-A379-4889-B37F-11114ADEF4B4}"/>
              </a:ext>
            </a:extLst>
          </p:cNvPr>
          <p:cNvSpPr/>
          <p:nvPr/>
        </p:nvSpPr>
        <p:spPr>
          <a:xfrm>
            <a:off x="2586086" y="1720840"/>
            <a:ext cx="6096000" cy="3416320"/>
          </a:xfrm>
          <a:prstGeom prst="rect">
            <a:avLst/>
          </a:prstGeom>
        </p:spPr>
        <p:txBody>
          <a:bodyPr>
            <a:spAutoFit/>
          </a:bodyPr>
          <a:lstStyle/>
          <a:p>
            <a:pPr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Kvėpavimo</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takų</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jautrinimas</a:t>
            </a:r>
            <a:endParaRPr lang="lt-LT" sz="2400" dirty="0">
              <a:effectLst/>
              <a:ea typeface="Wingdings" panose="05000000000000000000" pitchFamily="2" charset="2"/>
              <a:cs typeface="Wingdings" panose="05000000000000000000" pitchFamily="2" charset="2"/>
            </a:endParaRPr>
          </a:p>
          <a:p>
            <a:pPr lvl="0">
              <a:spcBef>
                <a:spcPts val="5"/>
              </a:spcBef>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Mutageninis</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poveikis</a:t>
            </a:r>
            <a:r>
              <a:rPr lang="lt-LT" sz="2400" spc="-2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lytinėms</a:t>
            </a:r>
            <a:r>
              <a:rPr lang="lt-LT" sz="2400" spc="-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ląstelėms</a:t>
            </a:r>
            <a:endParaRPr lang="lt-LT" sz="2400" dirty="0">
              <a:effectLst/>
              <a:ea typeface="Wingdings" panose="05000000000000000000" pitchFamily="2" charset="2"/>
              <a:cs typeface="Wingdings" panose="05000000000000000000" pitchFamily="2" charset="2"/>
            </a:endParaRPr>
          </a:p>
          <a:p>
            <a:pPr lvl="0">
              <a:spcAft>
                <a:spcPts val="0"/>
              </a:spcAft>
              <a:buClr>
                <a:srgbClr val="001F5F"/>
              </a:buClr>
              <a:buSzPts val="1400"/>
              <a:tabLst>
                <a:tab pos="525780" algn="l"/>
              </a:tabLst>
            </a:pPr>
            <a:r>
              <a:rPr lang="lt-LT" sz="2400" dirty="0" err="1">
                <a:ea typeface="Wingdings" panose="05000000000000000000" pitchFamily="2" charset="2"/>
                <a:cs typeface="Wingdings" panose="05000000000000000000" pitchFamily="2" charset="2"/>
              </a:rPr>
              <a:t>Kancerogeniškumas</a:t>
            </a:r>
            <a:endParaRPr lang="lt-LT" sz="2400" dirty="0">
              <a:effectLst/>
              <a:ea typeface="Wingdings" panose="05000000000000000000" pitchFamily="2" charset="2"/>
              <a:cs typeface="Wingdings" panose="05000000000000000000" pitchFamily="2" charset="2"/>
            </a:endParaRPr>
          </a:p>
          <a:p>
            <a:pPr lvl="0">
              <a:spcBef>
                <a:spcPts val="10"/>
              </a:spcBef>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Toksinis</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poveikis</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reprodukcijai</a:t>
            </a:r>
            <a:endParaRPr lang="lt-LT" sz="2400" dirty="0">
              <a:effectLst/>
              <a:ea typeface="Wingdings" panose="05000000000000000000" pitchFamily="2" charset="2"/>
              <a:cs typeface="Wingdings" panose="05000000000000000000" pitchFamily="2" charset="2"/>
            </a:endParaRPr>
          </a:p>
          <a:p>
            <a:pPr marR="679450"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Specifinis toksiškumas konkrečiam organui</a:t>
            </a:r>
            <a:r>
              <a:rPr lang="lt-LT" sz="2400" spc="-30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(vienkartinis</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poveikis)</a:t>
            </a:r>
            <a:endParaRPr lang="lt-LT" sz="2400" dirty="0">
              <a:effectLst/>
              <a:ea typeface="Wingdings" panose="05000000000000000000" pitchFamily="2" charset="2"/>
              <a:cs typeface="Wingdings" panose="05000000000000000000" pitchFamily="2" charset="2"/>
            </a:endParaRPr>
          </a:p>
          <a:p>
            <a:pPr marR="678815"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Specifinis toksiškumas konkrečiam organui</a:t>
            </a:r>
            <a:r>
              <a:rPr lang="lt-LT" sz="2400" spc="-30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(kartotinis</a:t>
            </a:r>
            <a:r>
              <a:rPr lang="lt-LT" sz="2400" spc="-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poveikis)</a:t>
            </a:r>
            <a:endParaRPr lang="lt-LT" sz="2400" dirty="0">
              <a:effectLst/>
              <a:ea typeface="Wingdings" panose="05000000000000000000" pitchFamily="2" charset="2"/>
              <a:cs typeface="Wingdings" panose="05000000000000000000" pitchFamily="2" charset="2"/>
            </a:endParaRPr>
          </a:p>
          <a:p>
            <a:r>
              <a:rPr lang="lt-LT" sz="2400" dirty="0">
                <a:ea typeface="Trebuchet MS" panose="020B0603020202020204" pitchFamily="34" charset="0"/>
                <a:cs typeface="Trebuchet MS" panose="020B0603020202020204" pitchFamily="34" charset="0"/>
              </a:rPr>
              <a:t>Plaučių</a:t>
            </a:r>
            <a:r>
              <a:rPr lang="lt-LT" sz="2400" spc="-15"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pakenkimo</a:t>
            </a:r>
            <a:r>
              <a:rPr lang="lt-LT" sz="2400" spc="-10"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prarijus</a:t>
            </a:r>
            <a:r>
              <a:rPr lang="lt-LT" sz="2400" spc="-10"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pavojus</a:t>
            </a:r>
            <a:endParaRPr lang="lt-LT" sz="2400" dirty="0"/>
          </a:p>
        </p:txBody>
      </p:sp>
    </p:spTree>
    <p:extLst>
      <p:ext uri="{BB962C8B-B14F-4D97-AF65-F5344CB8AC3E}">
        <p14:creationId xmlns:p14="http://schemas.microsoft.com/office/powerpoint/2010/main" val="307632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PIKTOGRAMOS</a:t>
            </a:r>
            <a:endParaRPr lang="en-US" dirty="0"/>
          </a:p>
        </p:txBody>
      </p:sp>
      <p:pic>
        <p:nvPicPr>
          <p:cNvPr id="5" name="image10.jpeg">
            <a:extLst>
              <a:ext uri="{FF2B5EF4-FFF2-40B4-BE49-F238E27FC236}">
                <a16:creationId xmlns:a16="http://schemas.microsoft.com/office/drawing/2014/main" id="{808F34C3-80A7-4752-9713-0F61D2490640}"/>
              </a:ext>
            </a:extLst>
          </p:cNvPr>
          <p:cNvPicPr>
            <a:picLocks noGrp="1"/>
          </p:cNvPicPr>
          <p:nvPr>
            <p:ph sz="quarter" idx="10"/>
          </p:nvPr>
        </p:nvPicPr>
        <p:blipFill>
          <a:blip r:embed="rId2" cstate="print"/>
          <a:stretch>
            <a:fillRect/>
          </a:stretch>
        </p:blipFill>
        <p:spPr>
          <a:xfrm>
            <a:off x="781418" y="1815525"/>
            <a:ext cx="1304925" cy="1314450"/>
          </a:xfrm>
          <a:prstGeom prst="rect">
            <a:avLst/>
          </a:prstGeom>
        </p:spPr>
      </p:pic>
      <p:sp>
        <p:nvSpPr>
          <p:cNvPr id="3" name="Rectangle 2">
            <a:extLst>
              <a:ext uri="{FF2B5EF4-FFF2-40B4-BE49-F238E27FC236}">
                <a16:creationId xmlns:a16="http://schemas.microsoft.com/office/drawing/2014/main" id="{D5DD636F-0474-4595-8ED1-5EA2FD738CD3}"/>
              </a:ext>
            </a:extLst>
          </p:cNvPr>
          <p:cNvSpPr/>
          <p:nvPr/>
        </p:nvSpPr>
        <p:spPr>
          <a:xfrm>
            <a:off x="521207" y="1220998"/>
            <a:ext cx="2863926" cy="461665"/>
          </a:xfrm>
          <a:prstGeom prst="rect">
            <a:avLst/>
          </a:prstGeom>
        </p:spPr>
        <p:txBody>
          <a:bodyPr wrap="none">
            <a:spAutoFit/>
          </a:bodyPr>
          <a:lstStyle/>
          <a:p>
            <a:r>
              <a:rPr lang="lt-LT" sz="2400" dirty="0">
                <a:latin typeface="Trebuchet MS" panose="020B0603020202020204" pitchFamily="34" charset="0"/>
                <a:ea typeface="Trebuchet MS" panose="020B0603020202020204" pitchFamily="34" charset="0"/>
                <a:cs typeface="Trebuchet MS" panose="020B0603020202020204" pitchFamily="34" charset="0"/>
              </a:rPr>
              <a:t>Simbolis:</a:t>
            </a:r>
            <a:r>
              <a:rPr lang="lt-LT" sz="2400" spc="-20" dirty="0">
                <a:latin typeface="Trebuchet MS" panose="020B0603020202020204" pitchFamily="34" charset="0"/>
                <a:ea typeface="Trebuchet MS" panose="020B0603020202020204" pitchFamily="34" charset="0"/>
                <a:cs typeface="Trebuchet MS" panose="020B0603020202020204" pitchFamily="34" charset="0"/>
              </a:rPr>
              <a:t> </a:t>
            </a:r>
            <a:r>
              <a:rPr lang="lt-LT" sz="2400" dirty="0">
                <a:latin typeface="Trebuchet MS" panose="020B0603020202020204" pitchFamily="34" charset="0"/>
                <a:ea typeface="Trebuchet MS" panose="020B0603020202020204" pitchFamily="34" charset="0"/>
                <a:cs typeface="Trebuchet MS" panose="020B0603020202020204" pitchFamily="34" charset="0"/>
              </a:rPr>
              <a:t>šauktukas</a:t>
            </a:r>
            <a:endParaRPr lang="lt-LT" sz="2400" dirty="0"/>
          </a:p>
        </p:txBody>
      </p:sp>
      <p:sp>
        <p:nvSpPr>
          <p:cNvPr id="4" name="Rectangle 3">
            <a:extLst>
              <a:ext uri="{FF2B5EF4-FFF2-40B4-BE49-F238E27FC236}">
                <a16:creationId xmlns:a16="http://schemas.microsoft.com/office/drawing/2014/main" id="{17D348F3-4757-473B-A91E-983639CD28EB}"/>
              </a:ext>
            </a:extLst>
          </p:cNvPr>
          <p:cNvSpPr/>
          <p:nvPr/>
        </p:nvSpPr>
        <p:spPr>
          <a:xfrm>
            <a:off x="2227868" y="1815525"/>
            <a:ext cx="6096000" cy="3046988"/>
          </a:xfrm>
          <a:prstGeom prst="rect">
            <a:avLst/>
          </a:prstGeom>
        </p:spPr>
        <p:txBody>
          <a:bodyPr>
            <a:spAutoFit/>
          </a:bodyPr>
          <a:lstStyle/>
          <a:p>
            <a:pPr>
              <a:spcBef>
                <a:spcPts val="30"/>
              </a:spcBef>
              <a:spcAft>
                <a:spcPts val="0"/>
              </a:spcAft>
            </a:pPr>
            <a:r>
              <a:rPr lang="lt-LT" sz="2400" dirty="0">
                <a:ea typeface="Wingdings" panose="05000000000000000000" pitchFamily="2" charset="2"/>
                <a:cs typeface="Wingdings" panose="05000000000000000000" pitchFamily="2" charset="2"/>
              </a:rPr>
              <a:t>Ūmus</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toksiškumas</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(prarijus,</a:t>
            </a:r>
            <a:r>
              <a:rPr lang="lt-LT" sz="2400" spc="-2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per</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odą,</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įkvėpus)</a:t>
            </a:r>
            <a:endParaRPr lang="lt-LT" sz="2400" dirty="0">
              <a:effectLst/>
              <a:ea typeface="Wingdings" panose="05000000000000000000" pitchFamily="2" charset="2"/>
              <a:cs typeface="Wingdings" panose="05000000000000000000" pitchFamily="2" charset="2"/>
            </a:endParaRPr>
          </a:p>
          <a:p>
            <a:pPr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Odos</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dirginimas</a:t>
            </a:r>
            <a:endParaRPr lang="lt-LT" sz="2400" dirty="0">
              <a:effectLst/>
              <a:ea typeface="Wingdings" panose="05000000000000000000" pitchFamily="2" charset="2"/>
              <a:cs typeface="Wingdings" panose="05000000000000000000" pitchFamily="2" charset="2"/>
            </a:endParaRPr>
          </a:p>
          <a:p>
            <a:pPr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Akių</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dirginimas</a:t>
            </a:r>
            <a:endParaRPr lang="lt-LT" sz="2400" dirty="0">
              <a:effectLst/>
              <a:ea typeface="Wingdings" panose="05000000000000000000" pitchFamily="2" charset="2"/>
              <a:cs typeface="Wingdings" panose="05000000000000000000" pitchFamily="2" charset="2"/>
            </a:endParaRPr>
          </a:p>
          <a:p>
            <a:pPr lvl="0">
              <a:spcBef>
                <a:spcPts val="10"/>
              </a:spcBef>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Odos</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jautrinimas</a:t>
            </a:r>
            <a:endParaRPr lang="lt-LT" sz="2400" dirty="0">
              <a:effectLst/>
              <a:ea typeface="Wingdings" panose="05000000000000000000" pitchFamily="2" charset="2"/>
              <a:cs typeface="Wingdings" panose="05000000000000000000" pitchFamily="2" charset="2"/>
            </a:endParaRPr>
          </a:p>
          <a:p>
            <a:pPr marR="679450"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Specifinis toksiškumas konkrečiam organui</a:t>
            </a:r>
            <a:r>
              <a:rPr lang="lt-LT" sz="2400" spc="-30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(vienkartinis</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poveikis)</a:t>
            </a:r>
            <a:endParaRPr lang="lt-LT" sz="2400" dirty="0">
              <a:effectLst/>
              <a:ea typeface="Wingdings" panose="05000000000000000000" pitchFamily="2" charset="2"/>
              <a:cs typeface="Wingdings" panose="05000000000000000000" pitchFamily="2" charset="2"/>
            </a:endParaRPr>
          </a:p>
          <a:p>
            <a:pPr lvl="0">
              <a:spcAft>
                <a:spcPts val="0"/>
              </a:spcAft>
              <a:buClr>
                <a:srgbClr val="001F5F"/>
              </a:buClr>
              <a:buSzPts val="1400"/>
              <a:tabLst>
                <a:tab pos="525780" algn="l"/>
              </a:tabLst>
            </a:pPr>
            <a:r>
              <a:rPr lang="lt-LT" sz="2400" dirty="0">
                <a:ea typeface="Wingdings" panose="05000000000000000000" pitchFamily="2" charset="2"/>
                <a:cs typeface="Wingdings" panose="05000000000000000000" pitchFamily="2" charset="2"/>
              </a:rPr>
              <a:t>Kvėpavimo</a:t>
            </a:r>
            <a:r>
              <a:rPr lang="lt-LT" sz="2400" spc="-10"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takų</a:t>
            </a:r>
            <a:r>
              <a:rPr lang="lt-LT" sz="2400" spc="-15" dirty="0">
                <a:ea typeface="Wingdings" panose="05000000000000000000" pitchFamily="2" charset="2"/>
                <a:cs typeface="Wingdings" panose="05000000000000000000" pitchFamily="2" charset="2"/>
              </a:rPr>
              <a:t> </a:t>
            </a:r>
            <a:r>
              <a:rPr lang="lt-LT" sz="2400" dirty="0">
                <a:ea typeface="Wingdings" panose="05000000000000000000" pitchFamily="2" charset="2"/>
                <a:cs typeface="Wingdings" panose="05000000000000000000" pitchFamily="2" charset="2"/>
              </a:rPr>
              <a:t>dirginimas</a:t>
            </a:r>
            <a:endParaRPr lang="lt-LT" sz="2400" dirty="0">
              <a:effectLst/>
              <a:ea typeface="Wingdings" panose="05000000000000000000" pitchFamily="2" charset="2"/>
              <a:cs typeface="Wingdings" panose="05000000000000000000" pitchFamily="2" charset="2"/>
            </a:endParaRPr>
          </a:p>
          <a:p>
            <a:r>
              <a:rPr lang="lt-LT" sz="2400" dirty="0">
                <a:ea typeface="Trebuchet MS" panose="020B0603020202020204" pitchFamily="34" charset="0"/>
                <a:cs typeface="Trebuchet MS" panose="020B0603020202020204" pitchFamily="34" charset="0"/>
              </a:rPr>
              <a:t>Narkotinis</a:t>
            </a:r>
            <a:r>
              <a:rPr lang="lt-LT" sz="2400" spc="-25" dirty="0">
                <a:ea typeface="Trebuchet MS" panose="020B0603020202020204" pitchFamily="34" charset="0"/>
                <a:cs typeface="Trebuchet MS" panose="020B0603020202020204" pitchFamily="34" charset="0"/>
              </a:rPr>
              <a:t> </a:t>
            </a:r>
            <a:r>
              <a:rPr lang="lt-LT" sz="2400" dirty="0">
                <a:ea typeface="Trebuchet MS" panose="020B0603020202020204" pitchFamily="34" charset="0"/>
                <a:cs typeface="Trebuchet MS" panose="020B0603020202020204" pitchFamily="34" charset="0"/>
              </a:rPr>
              <a:t>poveikis</a:t>
            </a:r>
            <a:endParaRPr lang="lt-LT" sz="2400" dirty="0"/>
          </a:p>
        </p:txBody>
      </p:sp>
    </p:spTree>
    <p:extLst>
      <p:ext uri="{BB962C8B-B14F-4D97-AF65-F5344CB8AC3E}">
        <p14:creationId xmlns:p14="http://schemas.microsoft.com/office/powerpoint/2010/main" val="1861010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6"/>
            <a:ext cx="10932360" cy="640080"/>
          </a:xfrm>
        </p:spPr>
        <p:txBody>
          <a:bodyPr>
            <a:normAutofit/>
          </a:bodyPr>
          <a:lstStyle/>
          <a:p>
            <a:r>
              <a:rPr lang="lt-LT" b="1" dirty="0"/>
              <a:t>BENDRINIAI REIKALAVIMAI DIRBANTIEMS SU CHEMINĖMIS MEDŽIAGOMIS</a:t>
            </a:r>
            <a:endParaRPr lang="lt-LT" dirty="0"/>
          </a:p>
        </p:txBody>
      </p:sp>
      <p:sp>
        <p:nvSpPr>
          <p:cNvPr id="3" name="Content Placeholder 2"/>
          <p:cNvSpPr>
            <a:spLocks noGrp="1"/>
          </p:cNvSpPr>
          <p:nvPr>
            <p:ph sz="quarter" idx="10"/>
          </p:nvPr>
        </p:nvSpPr>
        <p:spPr>
          <a:xfrm>
            <a:off x="521207" y="1273339"/>
            <a:ext cx="11178892" cy="3867912"/>
          </a:xfrm>
        </p:spPr>
        <p:txBody>
          <a:bodyPr>
            <a:normAutofit lnSpcReduction="10000"/>
          </a:bodyPr>
          <a:lstStyle/>
          <a:p>
            <a:pPr marL="0" lvl="0" indent="0">
              <a:buNone/>
            </a:pPr>
            <a:r>
              <a:rPr lang="lt-LT" sz="2400" dirty="0"/>
              <a:t>Su cheminėmis medžiagomis gali dirbti asmuo turintis atitinkamą pasiruošimą</a:t>
            </a:r>
            <a:r>
              <a:rPr lang="en-US" sz="2400" dirty="0"/>
              <a:t>:</a:t>
            </a:r>
            <a:endParaRPr lang="lt-LT" sz="2400" dirty="0"/>
          </a:p>
          <a:p>
            <a:pPr lvl="0"/>
            <a:r>
              <a:rPr lang="lt-LT" sz="2400" dirty="0"/>
              <a:t>praėjęs privalomą (periodinį) sveikatos patikrinimą;</a:t>
            </a:r>
          </a:p>
          <a:p>
            <a:pPr lvl="0"/>
            <a:r>
              <a:rPr lang="lt-LT" sz="2400" dirty="0"/>
              <a:t>Išklausęs mokymus;</a:t>
            </a:r>
          </a:p>
          <a:p>
            <a:pPr lvl="0"/>
            <a:r>
              <a:rPr lang="lt-LT" sz="2400" dirty="0"/>
              <a:t>susipažinęs su cheminių medžiagų naudojimo taisyklėmis ir savybėmis, cheminių medžiagų saugos duomenų lapais</a:t>
            </a:r>
            <a:r>
              <a:rPr lang="en-US" sz="2400" dirty="0"/>
              <a:t> (</a:t>
            </a:r>
            <a:r>
              <a:rPr lang="lt-LT" sz="2400" dirty="0"/>
              <a:t>pasirašytinai);</a:t>
            </a:r>
          </a:p>
          <a:p>
            <a:pPr lvl="0"/>
            <a:r>
              <a:rPr lang="lt-LT" sz="2400" dirty="0"/>
              <a:t>išklausęs (pasirašytinai) įvadinę saugos ir sveikatos instrukciją;</a:t>
            </a:r>
          </a:p>
          <a:p>
            <a:pPr lvl="0"/>
            <a:r>
              <a:rPr lang="lt-LT" sz="2400" dirty="0"/>
              <a:t>išklausęs (pasirašytinai) saugos ir sveikatos instrukciją darbo vietoje;</a:t>
            </a:r>
          </a:p>
          <a:p>
            <a:pPr lvl="0"/>
            <a:r>
              <a:rPr lang="lt-LT" sz="2400" dirty="0"/>
              <a:t>išklausęs (pasirašytinai) gaisrinės saugos instruktažą.</a:t>
            </a:r>
          </a:p>
          <a:p>
            <a:pPr marL="0" lvl="0" indent="0">
              <a:buNone/>
            </a:pPr>
            <a:r>
              <a:rPr lang="lt-LT" sz="2400" dirty="0">
                <a:solidFill>
                  <a:schemeClr val="tx1"/>
                </a:solidFill>
              </a:rPr>
              <a:t>Periodinis instruktažas atliekamas pagal darbdavio nustatytą tvarką. </a:t>
            </a:r>
            <a:endParaRPr lang="lt-LT" sz="2400" strike="sngStrike" dirty="0">
              <a:solidFill>
                <a:schemeClr val="tx1"/>
              </a:solidFill>
            </a:endParaRPr>
          </a:p>
          <a:p>
            <a:pPr marL="0" indent="0">
              <a:buNone/>
            </a:pPr>
            <a:endParaRPr lang="en-US" sz="2400" dirty="0"/>
          </a:p>
        </p:txBody>
      </p:sp>
      <p:pic>
        <p:nvPicPr>
          <p:cNvPr id="5" name="Picture 4">
            <a:extLst>
              <a:ext uri="{FF2B5EF4-FFF2-40B4-BE49-F238E27FC236}">
                <a16:creationId xmlns:a16="http://schemas.microsoft.com/office/drawing/2014/main" id="{1D70EFDD-2638-42E0-8318-DA353343A84C}"/>
              </a:ext>
            </a:extLst>
          </p:cNvPr>
          <p:cNvPicPr>
            <a:picLocks noChangeAspect="1"/>
          </p:cNvPicPr>
          <p:nvPr/>
        </p:nvPicPr>
        <p:blipFill>
          <a:blip r:embed="rId2"/>
          <a:stretch>
            <a:fillRect/>
          </a:stretch>
        </p:blipFill>
        <p:spPr>
          <a:xfrm>
            <a:off x="5202429" y="4805916"/>
            <a:ext cx="1787141" cy="1787141"/>
          </a:xfrm>
          <a:prstGeom prst="rect">
            <a:avLst/>
          </a:prstGeom>
        </p:spPr>
      </p:pic>
    </p:spTree>
    <p:extLst>
      <p:ext uri="{BB962C8B-B14F-4D97-AF65-F5344CB8AC3E}">
        <p14:creationId xmlns:p14="http://schemas.microsoft.com/office/powerpoint/2010/main" val="2740185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6"/>
            <a:ext cx="10932360" cy="640080"/>
          </a:xfrm>
        </p:spPr>
        <p:txBody>
          <a:bodyPr>
            <a:normAutofit/>
          </a:bodyPr>
          <a:lstStyle/>
          <a:p>
            <a:r>
              <a:rPr lang="lt-LT" b="1" dirty="0"/>
              <a:t>BENDRINIAI REIKALAVIMAI DIRBANTIEMS SU CHEMINĖMIS MEDŽIAGOMIS</a:t>
            </a:r>
            <a:endParaRPr lang="lt-LT" dirty="0"/>
          </a:p>
        </p:txBody>
      </p:sp>
      <p:sp>
        <p:nvSpPr>
          <p:cNvPr id="3" name="Content Placeholder 2"/>
          <p:cNvSpPr>
            <a:spLocks noGrp="1"/>
          </p:cNvSpPr>
          <p:nvPr>
            <p:ph sz="quarter" idx="10"/>
          </p:nvPr>
        </p:nvSpPr>
        <p:spPr>
          <a:xfrm>
            <a:off x="521207" y="1186790"/>
            <a:ext cx="11178892" cy="5223154"/>
          </a:xfrm>
        </p:spPr>
        <p:txBody>
          <a:bodyPr>
            <a:normAutofit/>
          </a:bodyPr>
          <a:lstStyle/>
          <a:p>
            <a:pPr marL="0" indent="0">
              <a:lnSpc>
                <a:spcPct val="120000"/>
              </a:lnSpc>
              <a:spcBef>
                <a:spcPts val="0"/>
              </a:spcBef>
              <a:buNone/>
            </a:pPr>
            <a:r>
              <a:rPr lang="lt-LT" sz="2400" dirty="0"/>
              <a:t>Dirbant su cheminėmis medžiagomis draudžiama:</a:t>
            </a:r>
          </a:p>
          <a:p>
            <a:pPr>
              <a:lnSpc>
                <a:spcPct val="120000"/>
              </a:lnSpc>
              <a:spcBef>
                <a:spcPts val="0"/>
              </a:spcBef>
            </a:pPr>
            <a:r>
              <a:rPr lang="lt-LT" sz="2400" dirty="0"/>
              <a:t>leisti dirbti pašaliniams asmenims;</a:t>
            </a:r>
          </a:p>
          <a:p>
            <a:pPr>
              <a:lnSpc>
                <a:spcPct val="120000"/>
              </a:lnSpc>
              <a:spcBef>
                <a:spcPts val="0"/>
              </a:spcBef>
            </a:pPr>
            <a:r>
              <a:rPr lang="lt-LT" sz="2400" dirty="0"/>
              <a:t>naudoti nežinomos sudėties chemines medžiagas;</a:t>
            </a:r>
          </a:p>
          <a:p>
            <a:pPr>
              <a:lnSpc>
                <a:spcPct val="120000"/>
              </a:lnSpc>
              <a:spcBef>
                <a:spcPts val="0"/>
              </a:spcBef>
            </a:pPr>
            <a:r>
              <a:rPr lang="lt-LT" sz="2400" dirty="0"/>
              <a:t>dirbti be asmeninių apsauginių priemonių;</a:t>
            </a:r>
          </a:p>
          <a:p>
            <a:pPr>
              <a:lnSpc>
                <a:spcPct val="120000"/>
              </a:lnSpc>
              <a:spcBef>
                <a:spcPts val="0"/>
              </a:spcBef>
            </a:pPr>
            <a:r>
              <a:rPr lang="lt-LT" sz="2400" dirty="0"/>
              <a:t>Jeigu bedirbant ant odos pateko cheminė medžiaga, nedelsiant nuplauti tą vietą su muilu ir vandeniu ar imtis kitų priemonių, nurodytų cheminės medžiagos saugos lape. Cheminei medžiagai atsitiktinai patekus į akis, nedelsiant reikia plauti švariu vandeniu. </a:t>
            </a:r>
          </a:p>
          <a:p>
            <a:endParaRPr lang="en-US" sz="2400" dirty="0"/>
          </a:p>
        </p:txBody>
      </p:sp>
      <p:pic>
        <p:nvPicPr>
          <p:cNvPr id="5" name="Picture 4">
            <a:extLst>
              <a:ext uri="{FF2B5EF4-FFF2-40B4-BE49-F238E27FC236}">
                <a16:creationId xmlns:a16="http://schemas.microsoft.com/office/drawing/2014/main" id="{7A67521A-D62A-432D-850C-BFCF62DB6405}"/>
              </a:ext>
            </a:extLst>
          </p:cNvPr>
          <p:cNvPicPr>
            <a:picLocks noChangeAspect="1"/>
          </p:cNvPicPr>
          <p:nvPr/>
        </p:nvPicPr>
        <p:blipFill>
          <a:blip r:embed="rId2"/>
          <a:stretch>
            <a:fillRect/>
          </a:stretch>
        </p:blipFill>
        <p:spPr>
          <a:xfrm>
            <a:off x="4374134" y="4309951"/>
            <a:ext cx="3443732" cy="2295822"/>
          </a:xfrm>
          <a:prstGeom prst="rect">
            <a:avLst/>
          </a:prstGeom>
        </p:spPr>
      </p:pic>
    </p:spTree>
    <p:extLst>
      <p:ext uri="{BB962C8B-B14F-4D97-AF65-F5344CB8AC3E}">
        <p14:creationId xmlns:p14="http://schemas.microsoft.com/office/powerpoint/2010/main" val="387407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6"/>
            <a:ext cx="10932360" cy="640080"/>
          </a:xfrm>
        </p:spPr>
        <p:txBody>
          <a:bodyPr>
            <a:normAutofit/>
          </a:bodyPr>
          <a:lstStyle/>
          <a:p>
            <a:r>
              <a:rPr lang="lt-LT" b="1" dirty="0"/>
              <a:t>BENDRINIAI REIKALAVIMAI DIRBANTIEMS SU CHEMINĖMIS MEDŽIAGOMIS</a:t>
            </a:r>
            <a:endParaRPr lang="lt-LT" dirty="0"/>
          </a:p>
        </p:txBody>
      </p:sp>
      <p:sp>
        <p:nvSpPr>
          <p:cNvPr id="3" name="Content Placeholder 2"/>
          <p:cNvSpPr>
            <a:spLocks noGrp="1"/>
          </p:cNvSpPr>
          <p:nvPr>
            <p:ph sz="quarter" idx="10"/>
          </p:nvPr>
        </p:nvSpPr>
        <p:spPr>
          <a:xfrm>
            <a:off x="506554" y="1294603"/>
            <a:ext cx="11178892" cy="5393275"/>
          </a:xfrm>
        </p:spPr>
        <p:txBody>
          <a:bodyPr>
            <a:normAutofit/>
          </a:bodyPr>
          <a:lstStyle/>
          <a:p>
            <a:pPr>
              <a:lnSpc>
                <a:spcPct val="120000"/>
              </a:lnSpc>
              <a:spcBef>
                <a:spcPts val="0"/>
              </a:spcBef>
            </a:pPr>
            <a:r>
              <a:rPr lang="lt-LT" sz="2400" dirty="0"/>
              <a:t>Draudžiama į kanalizaciją pilti degius skysčius, nuodingas medžiagas. Degius skysčius supilti į hermetiškai uždaromus indus ir pašalinti, prisilaikant Atliekų tvarkymo taisyklių reikalavimų.</a:t>
            </a:r>
          </a:p>
          <a:p>
            <a:pPr>
              <a:lnSpc>
                <a:spcPct val="120000"/>
              </a:lnSpc>
              <a:spcBef>
                <a:spcPts val="0"/>
              </a:spcBef>
            </a:pPr>
            <a:r>
              <a:rPr lang="lt-LT" sz="2400" dirty="0"/>
              <a:t>Draudžiama uostyti ir ragauti chemines medžiagas. Dirbant su cheminėmis medžiagomis, kas 40 -45 min. daryti 10-15 min. pertraukas.</a:t>
            </a:r>
          </a:p>
          <a:p>
            <a:pPr>
              <a:lnSpc>
                <a:spcPct val="120000"/>
              </a:lnSpc>
              <a:spcBef>
                <a:spcPts val="0"/>
              </a:spcBef>
            </a:pPr>
            <a:r>
              <a:rPr lang="lt-LT" sz="2400" dirty="0"/>
              <a:t>Skirtingų rūšių chemikalai turi būti sandėliuojami atskiriant juos pertvaromis.</a:t>
            </a:r>
          </a:p>
          <a:p>
            <a:pPr>
              <a:lnSpc>
                <a:spcPct val="120000"/>
              </a:lnSpc>
              <a:spcBef>
                <a:spcPts val="0"/>
              </a:spcBef>
            </a:pPr>
            <a:r>
              <a:rPr lang="lt-LT" sz="2400" dirty="0"/>
              <a:t>Darbo metu priėjimai prie darbo vietos turi būti laisvi, neužkrauti ir neužgriozdinti.</a:t>
            </a:r>
          </a:p>
          <a:p>
            <a:pPr>
              <a:lnSpc>
                <a:spcPct val="120000"/>
              </a:lnSpc>
              <a:spcBef>
                <a:spcPts val="0"/>
              </a:spcBef>
            </a:pPr>
            <a:r>
              <a:rPr lang="lt-LT" sz="2400" dirty="0"/>
              <a:t>Lengvai užsiliepsnojančius ir degius produktus (klijus ir kt.) laikyti ne arčiau kaip l m nuo šildymo prietaisų ir elektros įrenginių.</a:t>
            </a:r>
          </a:p>
          <a:p>
            <a:pPr marL="0" indent="0">
              <a:buNone/>
            </a:pPr>
            <a:endParaRPr lang="en-US" sz="2400" dirty="0"/>
          </a:p>
        </p:txBody>
      </p:sp>
      <p:pic>
        <p:nvPicPr>
          <p:cNvPr id="5" name="Picture 4">
            <a:extLst>
              <a:ext uri="{FF2B5EF4-FFF2-40B4-BE49-F238E27FC236}">
                <a16:creationId xmlns:a16="http://schemas.microsoft.com/office/drawing/2014/main" id="{DBE76684-0C39-46DD-B353-4BC50CE4E54F}"/>
              </a:ext>
            </a:extLst>
          </p:cNvPr>
          <p:cNvPicPr>
            <a:picLocks noChangeAspect="1"/>
          </p:cNvPicPr>
          <p:nvPr/>
        </p:nvPicPr>
        <p:blipFill>
          <a:blip r:embed="rId2"/>
          <a:stretch>
            <a:fillRect/>
          </a:stretch>
        </p:blipFill>
        <p:spPr>
          <a:xfrm>
            <a:off x="9344221" y="4819073"/>
            <a:ext cx="2609850" cy="1752600"/>
          </a:xfrm>
          <a:prstGeom prst="rect">
            <a:avLst/>
          </a:prstGeom>
        </p:spPr>
      </p:pic>
    </p:spTree>
    <p:extLst>
      <p:ext uri="{BB962C8B-B14F-4D97-AF65-F5344CB8AC3E}">
        <p14:creationId xmlns:p14="http://schemas.microsoft.com/office/powerpoint/2010/main" val="2410647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6"/>
            <a:ext cx="10932360" cy="640080"/>
          </a:xfrm>
        </p:spPr>
        <p:txBody>
          <a:bodyPr>
            <a:normAutofit/>
          </a:bodyPr>
          <a:lstStyle/>
          <a:p>
            <a:r>
              <a:rPr lang="lt-LT" b="1" dirty="0"/>
              <a:t>BENDRINIAI REIKALAVIMAI DIRBANTIEMS SU CHEMINĖMIS MEDŽIAGOMIS</a:t>
            </a:r>
            <a:endParaRPr lang="lt-LT" dirty="0"/>
          </a:p>
        </p:txBody>
      </p:sp>
      <p:sp>
        <p:nvSpPr>
          <p:cNvPr id="3" name="Content Placeholder 2"/>
          <p:cNvSpPr>
            <a:spLocks noGrp="1"/>
          </p:cNvSpPr>
          <p:nvPr>
            <p:ph sz="quarter" idx="10"/>
          </p:nvPr>
        </p:nvSpPr>
        <p:spPr>
          <a:xfrm>
            <a:off x="506554" y="1294603"/>
            <a:ext cx="11178892" cy="5393275"/>
          </a:xfrm>
        </p:spPr>
        <p:txBody>
          <a:bodyPr>
            <a:normAutofit/>
          </a:bodyPr>
          <a:lstStyle/>
          <a:p>
            <a:pPr>
              <a:lnSpc>
                <a:spcPct val="120000"/>
              </a:lnSpc>
              <a:spcBef>
                <a:spcPts val="0"/>
              </a:spcBef>
            </a:pPr>
            <a:r>
              <a:rPr lang="lt-LT" sz="2400" dirty="0"/>
              <a:t>Chemines medžiagas laikyti sausoje ir vėsioje vietoje.</a:t>
            </a:r>
          </a:p>
          <a:p>
            <a:pPr>
              <a:lnSpc>
                <a:spcPct val="120000"/>
              </a:lnSpc>
              <a:spcBef>
                <a:spcPts val="0"/>
              </a:spcBef>
            </a:pPr>
            <a:r>
              <a:rPr lang="lt-LT" sz="2400" dirty="0"/>
              <a:t>Patalpų, kuriose buvo palieti degūs skysčiai, valymą galima pradėti tik išjungus elektrinius prietaisus.</a:t>
            </a:r>
          </a:p>
          <a:p>
            <a:pPr>
              <a:lnSpc>
                <a:spcPct val="120000"/>
              </a:lnSpc>
              <a:spcBef>
                <a:spcPts val="0"/>
              </a:spcBef>
            </a:pPr>
            <a:r>
              <a:rPr lang="lt-LT" sz="2400" dirty="0"/>
              <a:t>Jeigu po sąlyčio su chemine medžiaga pasireiškia simptomai, pvz., išberia odą, reikia kreiptis medicininės pagalbos. Esant veido, lūpų ir akių tyniui ar pasunkėjus kvėpavimui nedelsiant kreiptis medicininės pagalbos.</a:t>
            </a:r>
          </a:p>
          <a:p>
            <a:pPr>
              <a:lnSpc>
                <a:spcPct val="120000"/>
              </a:lnSpc>
              <a:spcBef>
                <a:spcPts val="0"/>
              </a:spcBef>
            </a:pPr>
            <a:r>
              <a:rPr lang="lt-LT" sz="2400" dirty="0"/>
              <a:t>Nedelsiant informuoti tiesioginį vadovą apie darbo metu gautas traumas, ūmius sveikatos sutrikimus, apie pastebėtus gedimus, ar kitokius pavojų keliančius veiksnius.</a:t>
            </a:r>
          </a:p>
          <a:p>
            <a:pPr marL="0" indent="0">
              <a:buNone/>
            </a:pPr>
            <a:endParaRPr lang="en-US" sz="2400" dirty="0"/>
          </a:p>
        </p:txBody>
      </p:sp>
      <p:pic>
        <p:nvPicPr>
          <p:cNvPr id="5" name="Picture 4">
            <a:extLst>
              <a:ext uri="{FF2B5EF4-FFF2-40B4-BE49-F238E27FC236}">
                <a16:creationId xmlns:a16="http://schemas.microsoft.com/office/drawing/2014/main" id="{DBFF5471-D182-4303-8328-1A5862E52C95}"/>
              </a:ext>
            </a:extLst>
          </p:cNvPr>
          <p:cNvPicPr>
            <a:picLocks noChangeAspect="1"/>
          </p:cNvPicPr>
          <p:nvPr/>
        </p:nvPicPr>
        <p:blipFill>
          <a:blip r:embed="rId2"/>
          <a:stretch>
            <a:fillRect/>
          </a:stretch>
        </p:blipFill>
        <p:spPr>
          <a:xfrm>
            <a:off x="9045649" y="4958537"/>
            <a:ext cx="2819400" cy="1619250"/>
          </a:xfrm>
          <a:prstGeom prst="rect">
            <a:avLst/>
          </a:prstGeom>
        </p:spPr>
      </p:pic>
    </p:spTree>
    <p:extLst>
      <p:ext uri="{BB962C8B-B14F-4D97-AF65-F5344CB8AC3E}">
        <p14:creationId xmlns:p14="http://schemas.microsoft.com/office/powerpoint/2010/main" val="4214231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7710A-E6D4-4180-B147-94872E5BC194}"/>
              </a:ext>
            </a:extLst>
          </p:cNvPr>
          <p:cNvSpPr>
            <a:spLocks noGrp="1"/>
          </p:cNvSpPr>
          <p:nvPr>
            <p:ph type="title"/>
          </p:nvPr>
        </p:nvSpPr>
        <p:spPr>
          <a:xfrm>
            <a:off x="548917" y="448056"/>
            <a:ext cx="11476830" cy="640080"/>
          </a:xfrm>
        </p:spPr>
        <p:txBody>
          <a:bodyPr>
            <a:normAutofit/>
          </a:bodyPr>
          <a:lstStyle/>
          <a:p>
            <a:r>
              <a:rPr lang="lt-LT" b="1" dirty="0"/>
              <a:t>GAISRINĖS SAUGOS REIKALAVIMAI DIRBANT SU CHEMINĖMIS MEDŽIAGOMIS</a:t>
            </a:r>
          </a:p>
        </p:txBody>
      </p:sp>
      <p:sp>
        <p:nvSpPr>
          <p:cNvPr id="3" name="Content Placeholder 2"/>
          <p:cNvSpPr>
            <a:spLocks noGrp="1"/>
          </p:cNvSpPr>
          <p:nvPr>
            <p:ph sz="quarter" idx="10"/>
          </p:nvPr>
        </p:nvSpPr>
        <p:spPr>
          <a:xfrm>
            <a:off x="548917" y="1351127"/>
            <a:ext cx="11144432" cy="4974259"/>
          </a:xfrm>
        </p:spPr>
        <p:txBody>
          <a:bodyPr>
            <a:normAutofit/>
          </a:bodyPr>
          <a:lstStyle/>
          <a:p>
            <a:pPr marL="0" lvl="0" indent="0" algn="just">
              <a:buNone/>
            </a:pPr>
            <a:r>
              <a:rPr lang="lt-LT" sz="2400" dirty="0"/>
              <a:t>Gaisrinės saugos reikalavimai dirbant su cheminėmis medžiagomis:</a:t>
            </a:r>
          </a:p>
          <a:p>
            <a:pPr lvl="0" algn="just"/>
            <a:r>
              <a:rPr lang="lt-LT" sz="2400" dirty="0"/>
              <a:t>vengti veiksmų, sudarančių sąlygas kilti gaisrui;</a:t>
            </a:r>
          </a:p>
          <a:p>
            <a:pPr lvl="0" algn="just"/>
            <a:r>
              <a:rPr lang="lt-LT" sz="2400" dirty="0"/>
              <a:t>rūkyti tik tam tikslui skirtose, ženklais pažymėtose ir tinkamai įrengtose vietose, kuriose yra nedegus indas nuorūkoms dėti;</a:t>
            </a:r>
          </a:p>
          <a:p>
            <a:pPr lvl="0" algn="just"/>
            <a:r>
              <a:rPr lang="lt-LT" sz="2400" dirty="0"/>
              <a:t>draudžiama gaisro gesinimo priemones panaudoti ne pagal paskirtį;</a:t>
            </a:r>
          </a:p>
          <a:p>
            <a:pPr lvl="0" algn="just"/>
            <a:r>
              <a:rPr lang="lt-LT" sz="2400" dirty="0"/>
              <a:t>darbuotojas privalo mokėti naudotis pirminėmis gaisro gesinimo priemonėmis ir žinoti jų veikimo principus, panaudojimo galimybes bei savo veiksmus kilus gaisrui;</a:t>
            </a:r>
          </a:p>
          <a:p>
            <a:endParaRPr lang="en-US" dirty="0"/>
          </a:p>
        </p:txBody>
      </p:sp>
      <p:pic>
        <p:nvPicPr>
          <p:cNvPr id="5" name="Picture 4">
            <a:extLst>
              <a:ext uri="{FF2B5EF4-FFF2-40B4-BE49-F238E27FC236}">
                <a16:creationId xmlns:a16="http://schemas.microsoft.com/office/drawing/2014/main" id="{B2EA9243-26DD-4DA5-98AF-E48DA1A2E48C}"/>
              </a:ext>
            </a:extLst>
          </p:cNvPr>
          <p:cNvPicPr>
            <a:picLocks noChangeAspect="1"/>
          </p:cNvPicPr>
          <p:nvPr/>
        </p:nvPicPr>
        <p:blipFill>
          <a:blip r:embed="rId2"/>
          <a:stretch>
            <a:fillRect/>
          </a:stretch>
        </p:blipFill>
        <p:spPr>
          <a:xfrm>
            <a:off x="9825902" y="4598282"/>
            <a:ext cx="1817181" cy="1817181"/>
          </a:xfrm>
          <a:prstGeom prst="rect">
            <a:avLst/>
          </a:prstGeom>
        </p:spPr>
      </p:pic>
    </p:spTree>
    <p:extLst>
      <p:ext uri="{BB962C8B-B14F-4D97-AF65-F5344CB8AC3E}">
        <p14:creationId xmlns:p14="http://schemas.microsoft.com/office/powerpoint/2010/main" val="4164122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7710A-E6D4-4180-B147-94872E5BC194}"/>
              </a:ext>
            </a:extLst>
          </p:cNvPr>
          <p:cNvSpPr>
            <a:spLocks noGrp="1"/>
          </p:cNvSpPr>
          <p:nvPr>
            <p:ph type="title"/>
          </p:nvPr>
        </p:nvSpPr>
        <p:spPr>
          <a:xfrm>
            <a:off x="548917" y="448056"/>
            <a:ext cx="11476830" cy="640080"/>
          </a:xfrm>
        </p:spPr>
        <p:txBody>
          <a:bodyPr>
            <a:normAutofit/>
          </a:bodyPr>
          <a:lstStyle/>
          <a:p>
            <a:r>
              <a:rPr lang="lt-LT" b="1" dirty="0"/>
              <a:t>GAISRINĖS SAUGOS REIKALAVIMAI DIRBANT SU CHEMINĖMIS MEDŽIAGOMIS</a:t>
            </a:r>
          </a:p>
        </p:txBody>
      </p:sp>
      <p:sp>
        <p:nvSpPr>
          <p:cNvPr id="3" name="Content Placeholder 2"/>
          <p:cNvSpPr>
            <a:spLocks noGrp="1"/>
          </p:cNvSpPr>
          <p:nvPr>
            <p:ph sz="quarter" idx="10"/>
          </p:nvPr>
        </p:nvSpPr>
        <p:spPr>
          <a:xfrm>
            <a:off x="548917" y="1351127"/>
            <a:ext cx="11144432" cy="4974259"/>
          </a:xfrm>
        </p:spPr>
        <p:txBody>
          <a:bodyPr>
            <a:normAutofit/>
          </a:bodyPr>
          <a:lstStyle/>
          <a:p>
            <a:pPr>
              <a:lnSpc>
                <a:spcPct val="100000"/>
              </a:lnSpc>
              <a:spcBef>
                <a:spcPts val="0"/>
              </a:spcBef>
            </a:pPr>
            <a:r>
              <a:rPr lang="lt-LT" sz="2400" dirty="0"/>
              <a:t>draudžiama naudotis tepalais, riebalais, benzinu ar kitais degiais skysčiais suteptais darbo drabužiais ar pirštinėmis;</a:t>
            </a:r>
          </a:p>
          <a:p>
            <a:pPr>
              <a:lnSpc>
                <a:spcPct val="100000"/>
              </a:lnSpc>
              <a:spcBef>
                <a:spcPts val="0"/>
              </a:spcBef>
            </a:pPr>
            <a:r>
              <a:rPr lang="lt-LT" sz="2400" dirty="0"/>
              <a:t>darbuotojas turi gerai žinoti sandėliuojamų medžiagų fizines, chemines savybes, poveikį žmonėms, žinoti medžiagų laikymo pagal jų chemines savybes, pavojingumą gaisro ar sprogimo atžvilgiu taisykles bei žinoti pasekmes, jei nebus laikomasi priešgaisrinės bei saugos ir sveikatos norminių aktų reikalavimų. Draudžiama laikyti medžiagas, kurių savybės gaisro ar sprogimo atžvilgiu yra nežinomi.</a:t>
            </a:r>
          </a:p>
          <a:p>
            <a:pPr>
              <a:lnSpc>
                <a:spcPct val="100000"/>
              </a:lnSpc>
              <a:spcBef>
                <a:spcPts val="0"/>
              </a:spcBef>
            </a:pPr>
            <a:r>
              <a:rPr lang="lt-LT" sz="2400" dirty="0"/>
              <a:t>darbuotojas privalo laikytis cheminių medžiagų gamintojų instrukcijų ir įspėjimų nurodytų Saugos lapuose.</a:t>
            </a:r>
          </a:p>
          <a:p>
            <a:endParaRPr lang="en-US" dirty="0"/>
          </a:p>
        </p:txBody>
      </p:sp>
      <p:pic>
        <p:nvPicPr>
          <p:cNvPr id="7" name="Picture 6">
            <a:extLst>
              <a:ext uri="{FF2B5EF4-FFF2-40B4-BE49-F238E27FC236}">
                <a16:creationId xmlns:a16="http://schemas.microsoft.com/office/drawing/2014/main" id="{8224851C-76B9-4911-8884-5E2852AD016A}"/>
              </a:ext>
            </a:extLst>
          </p:cNvPr>
          <p:cNvPicPr>
            <a:picLocks noChangeAspect="1"/>
          </p:cNvPicPr>
          <p:nvPr/>
        </p:nvPicPr>
        <p:blipFill>
          <a:blip r:embed="rId2"/>
          <a:stretch>
            <a:fillRect/>
          </a:stretch>
        </p:blipFill>
        <p:spPr>
          <a:xfrm>
            <a:off x="5024437" y="4576547"/>
            <a:ext cx="2143125" cy="2143125"/>
          </a:xfrm>
          <a:prstGeom prst="rect">
            <a:avLst/>
          </a:prstGeom>
        </p:spPr>
      </p:pic>
    </p:spTree>
    <p:extLst>
      <p:ext uri="{BB962C8B-B14F-4D97-AF65-F5344CB8AC3E}">
        <p14:creationId xmlns:p14="http://schemas.microsoft.com/office/powerpoint/2010/main" val="3510342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6"/>
            <a:ext cx="11020158" cy="640080"/>
          </a:xfrm>
        </p:spPr>
        <p:txBody>
          <a:bodyPr>
            <a:normAutofit/>
          </a:bodyPr>
          <a:lstStyle/>
          <a:p>
            <a:r>
              <a:rPr lang="lt-LT" b="1" dirty="0"/>
              <a:t>PROFESINĖS RIZIKOS VEIKSNIAI. SAUGOS PRIEMONĖS NUO JŲ POVEIKIO</a:t>
            </a:r>
            <a:endParaRPr lang="en-US" dirty="0"/>
          </a:p>
        </p:txBody>
      </p:sp>
      <p:sp>
        <p:nvSpPr>
          <p:cNvPr id="3" name="Content Placeholder 2"/>
          <p:cNvSpPr>
            <a:spLocks noGrp="1"/>
          </p:cNvSpPr>
          <p:nvPr>
            <p:ph sz="quarter" idx="10"/>
          </p:nvPr>
        </p:nvSpPr>
        <p:spPr>
          <a:xfrm>
            <a:off x="521207" y="1230892"/>
            <a:ext cx="11020158" cy="3764189"/>
          </a:xfrm>
        </p:spPr>
        <p:txBody>
          <a:bodyPr>
            <a:normAutofit/>
          </a:bodyPr>
          <a:lstStyle/>
          <a:p>
            <a:pPr marL="0" indent="0">
              <a:lnSpc>
                <a:spcPct val="100000"/>
              </a:lnSpc>
              <a:spcBef>
                <a:spcPts val="0"/>
              </a:spcBef>
              <a:buNone/>
            </a:pPr>
            <a:r>
              <a:rPr lang="lt-LT" sz="2400" dirty="0"/>
              <a:t>Pavojingi ir kenksmingi veiksniai dirbant su cheminėmis medžiagomis:</a:t>
            </a:r>
          </a:p>
          <a:p>
            <a:pPr>
              <a:lnSpc>
                <a:spcPct val="100000"/>
              </a:lnSpc>
              <a:spcBef>
                <a:spcPts val="0"/>
              </a:spcBef>
            </a:pPr>
            <a:r>
              <a:rPr lang="lt-LT" sz="2400" dirty="0"/>
              <a:t>cheminės medžiagos - galimos alerginės reakcijos, ligos, apsinuodijimai;</a:t>
            </a:r>
          </a:p>
          <a:p>
            <a:pPr>
              <a:lnSpc>
                <a:spcPct val="100000"/>
              </a:lnSpc>
              <a:spcBef>
                <a:spcPts val="0"/>
              </a:spcBef>
            </a:pPr>
            <a:r>
              <a:rPr lang="lt-LT" sz="2400" dirty="0"/>
              <a:t>dulkės (organinės ir neorganinės kilmės), alergiškai veikiančios organizmą – galimi uždegimai, alerginės ir profesinės ligos;</a:t>
            </a:r>
          </a:p>
          <a:p>
            <a:pPr>
              <a:lnSpc>
                <a:spcPct val="100000"/>
              </a:lnSpc>
              <a:spcBef>
                <a:spcPts val="0"/>
              </a:spcBef>
            </a:pPr>
            <a:r>
              <a:rPr lang="lt-LT" sz="2400" dirty="0"/>
              <a:t>Dirbantiems su cheminėmis medžiagomis darbuotojams asmeninės apsaugos priemonės išduodamos pagal įmonėje sudarytą „Nemokamai išduodamų darbuotojams asmeninių apsauginių priemonių sąrašą“. </a:t>
            </a:r>
            <a:endParaRPr lang="en-US" sz="2400" dirty="0"/>
          </a:p>
        </p:txBody>
      </p:sp>
    </p:spTree>
    <p:extLst>
      <p:ext uri="{BB962C8B-B14F-4D97-AF65-F5344CB8AC3E}">
        <p14:creationId xmlns:p14="http://schemas.microsoft.com/office/powerpoint/2010/main" val="2548990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6"/>
            <a:ext cx="11020158" cy="640080"/>
          </a:xfrm>
        </p:spPr>
        <p:txBody>
          <a:bodyPr>
            <a:normAutofit/>
          </a:bodyPr>
          <a:lstStyle/>
          <a:p>
            <a:r>
              <a:rPr lang="lt-LT" b="1" dirty="0"/>
              <a:t>PROFESINĖS RIZIKOS VEIKSNIAI. SAUGOS PRIEMONĖS NUO JŲ POVEIKIO</a:t>
            </a:r>
            <a:endParaRPr lang="en-US" dirty="0"/>
          </a:p>
        </p:txBody>
      </p:sp>
      <p:sp>
        <p:nvSpPr>
          <p:cNvPr id="3" name="Content Placeholder 2"/>
          <p:cNvSpPr>
            <a:spLocks noGrp="1"/>
          </p:cNvSpPr>
          <p:nvPr>
            <p:ph sz="quarter" idx="10"/>
          </p:nvPr>
        </p:nvSpPr>
        <p:spPr>
          <a:xfrm>
            <a:off x="521207" y="1230892"/>
            <a:ext cx="11020158" cy="3764189"/>
          </a:xfrm>
        </p:spPr>
        <p:txBody>
          <a:bodyPr>
            <a:normAutofit/>
          </a:bodyPr>
          <a:lstStyle/>
          <a:p>
            <a:pPr marL="0" lvl="0" indent="0">
              <a:buNone/>
            </a:pPr>
            <a:r>
              <a:rPr lang="lt-LT" sz="2400" dirty="0"/>
              <a:t>Rekomenduojama:</a:t>
            </a:r>
          </a:p>
          <a:p>
            <a:pPr lvl="0"/>
            <a:r>
              <a:rPr lang="lt-LT" sz="2400" dirty="0"/>
              <a:t> darbo drabužiai, apsaugantys nuo cheminio poveikio;</a:t>
            </a:r>
          </a:p>
          <a:p>
            <a:pPr lvl="0"/>
            <a:r>
              <a:rPr lang="lt-LT" sz="2400" dirty="0"/>
              <a:t> guminė darbo avalynė, apsauganti nuo cheminio poveikio;</a:t>
            </a:r>
          </a:p>
          <a:p>
            <a:pPr lvl="0"/>
            <a:r>
              <a:rPr lang="lt-LT" sz="2400" dirty="0"/>
              <a:t> galvos apdangalai;</a:t>
            </a:r>
          </a:p>
          <a:p>
            <a:pPr lvl="0"/>
            <a:r>
              <a:rPr lang="lt-LT" sz="2400" dirty="0"/>
              <a:t> guminės pirštinės nuo cheminių medžiagų;</a:t>
            </a:r>
          </a:p>
          <a:p>
            <a:pPr lvl="0"/>
            <a:r>
              <a:rPr lang="lt-LT" sz="2400" dirty="0"/>
              <a:t> respiratoriai, kaukės;</a:t>
            </a:r>
          </a:p>
          <a:p>
            <a:pPr lvl="0"/>
            <a:r>
              <a:rPr lang="lt-LT" sz="2400" dirty="0"/>
              <a:t> hermetiški akiniai.</a:t>
            </a:r>
          </a:p>
          <a:p>
            <a:pPr marL="0" lvl="0" indent="0">
              <a:buNone/>
            </a:pPr>
            <a:endParaRPr lang="lt-LT" sz="2400" dirty="0"/>
          </a:p>
        </p:txBody>
      </p:sp>
      <p:pic>
        <p:nvPicPr>
          <p:cNvPr id="5" name="Picture 4">
            <a:extLst>
              <a:ext uri="{FF2B5EF4-FFF2-40B4-BE49-F238E27FC236}">
                <a16:creationId xmlns:a16="http://schemas.microsoft.com/office/drawing/2014/main" id="{D1746CFE-ADA9-452C-8A30-30A978207D6F}"/>
              </a:ext>
            </a:extLst>
          </p:cNvPr>
          <p:cNvPicPr>
            <a:picLocks noChangeAspect="1"/>
          </p:cNvPicPr>
          <p:nvPr/>
        </p:nvPicPr>
        <p:blipFill>
          <a:blip r:embed="rId2"/>
          <a:stretch>
            <a:fillRect/>
          </a:stretch>
        </p:blipFill>
        <p:spPr>
          <a:xfrm>
            <a:off x="4191000" y="4333494"/>
            <a:ext cx="3810000" cy="2076450"/>
          </a:xfrm>
          <a:prstGeom prst="rect">
            <a:avLst/>
          </a:prstGeom>
        </p:spPr>
      </p:pic>
    </p:spTree>
    <p:extLst>
      <p:ext uri="{BB962C8B-B14F-4D97-AF65-F5344CB8AC3E}">
        <p14:creationId xmlns:p14="http://schemas.microsoft.com/office/powerpoint/2010/main" val="105086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6"/>
            <a:ext cx="11020158" cy="640080"/>
          </a:xfrm>
        </p:spPr>
        <p:txBody>
          <a:bodyPr>
            <a:normAutofit/>
          </a:bodyPr>
          <a:lstStyle/>
          <a:p>
            <a:r>
              <a:rPr lang="lt-LT" b="1" dirty="0"/>
              <a:t>PROFESINĖS RIZIKOS VEIKSNIAI. SAUGOS PRIEMONĖS NUO JŲ POVEIKIO</a:t>
            </a:r>
            <a:endParaRPr lang="en-US" dirty="0"/>
          </a:p>
        </p:txBody>
      </p:sp>
      <p:sp>
        <p:nvSpPr>
          <p:cNvPr id="3" name="Content Placeholder 2"/>
          <p:cNvSpPr>
            <a:spLocks noGrp="1"/>
          </p:cNvSpPr>
          <p:nvPr>
            <p:ph sz="quarter" idx="10"/>
          </p:nvPr>
        </p:nvSpPr>
        <p:spPr>
          <a:xfrm>
            <a:off x="521207" y="1230892"/>
            <a:ext cx="11020158" cy="3764189"/>
          </a:xfrm>
        </p:spPr>
        <p:txBody>
          <a:bodyPr>
            <a:normAutofit/>
          </a:bodyPr>
          <a:lstStyle/>
          <a:p>
            <a:pPr lvl="0" algn="just"/>
            <a:r>
              <a:rPr lang="lt-LT" sz="2400" dirty="0"/>
              <a:t>Jei tenka naudoti respiratorių, būtinąjį apžiūrėti, patikrinti tą dalį, kuri dengia veidą: ar nėra įtrūkimų, skylučių ar kitų pažeidimo požymių. Patikrinti, ar dirželiai gerai tempiasi, ar yra elastingi ir gerai prisitvirtina. Nuėmus dangtelį patikrinti, ar diafragma nėra įtrūkusi ar įskilusi. </a:t>
            </a:r>
            <a:r>
              <a:rPr lang="lt-LT" sz="2400" dirty="0">
                <a:solidFill>
                  <a:schemeClr val="tx1"/>
                </a:solidFill>
              </a:rPr>
              <a:t>Periodiškai </a:t>
            </a:r>
            <a:r>
              <a:rPr lang="lt-LT" sz="2400" dirty="0"/>
              <a:t>tikrinti filtrus po</a:t>
            </a:r>
            <a:r>
              <a:rPr lang="lt-LT" sz="2400" dirty="0">
                <a:solidFill>
                  <a:schemeClr val="tx1"/>
                </a:solidFill>
              </a:rPr>
              <a:t> kelių </a:t>
            </a:r>
            <a:r>
              <a:rPr lang="lt-LT" sz="2400" dirty="0"/>
              <a:t>panaudojimo valandų ir keisti juos, jeigu jie patamsėjo arba darbuotojui tapo vis sunkiau kvėpuoti.</a:t>
            </a:r>
          </a:p>
          <a:p>
            <a:pPr lvl="0" algn="just"/>
            <a:r>
              <a:rPr lang="lt-LT" sz="2400" dirty="0"/>
              <a:t>Respiratorių reikia laikyti švariame plastmasiniame maišelyje, atskirai nuo cheminių medžiagų. Cheminėms medžiagoms patekus ant išorinių respiratoriaus sienelių, labai nesunku užteršti ir vidinę respiratoriaus pusę.</a:t>
            </a:r>
          </a:p>
          <a:p>
            <a:pPr lvl="0" algn="just"/>
            <a:r>
              <a:rPr lang="lt-LT" sz="2400" dirty="0"/>
              <a:t>Pirmą kartą užsidėjus kaukę, reikia įsitikinti, kad ji prisitvirtina tiksliai ir tampriai. Draudžiama dėvėti nesandariai prigludusį respiratorių.</a:t>
            </a:r>
          </a:p>
          <a:p>
            <a:pPr marL="0" lvl="0" indent="0">
              <a:buNone/>
            </a:pPr>
            <a:endParaRPr lang="lt-LT" sz="2400" dirty="0"/>
          </a:p>
        </p:txBody>
      </p:sp>
    </p:spTree>
    <p:extLst>
      <p:ext uri="{BB962C8B-B14F-4D97-AF65-F5344CB8AC3E}">
        <p14:creationId xmlns:p14="http://schemas.microsoft.com/office/powerpoint/2010/main" val="2963732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6"/>
            <a:ext cx="11020158" cy="640080"/>
          </a:xfrm>
        </p:spPr>
        <p:txBody>
          <a:bodyPr>
            <a:normAutofit/>
          </a:bodyPr>
          <a:lstStyle/>
          <a:p>
            <a:r>
              <a:rPr lang="lt-LT" b="1" dirty="0"/>
              <a:t>PROFESINĖS RIZIKOS VEIKSNIAI. SAUGOS PRIEMONĖS NUO JŲ POVEIKIO</a:t>
            </a:r>
            <a:endParaRPr lang="en-US" dirty="0"/>
          </a:p>
        </p:txBody>
      </p:sp>
      <p:sp>
        <p:nvSpPr>
          <p:cNvPr id="3" name="Content Placeholder 2"/>
          <p:cNvSpPr>
            <a:spLocks noGrp="1"/>
          </p:cNvSpPr>
          <p:nvPr>
            <p:ph sz="quarter" idx="10"/>
          </p:nvPr>
        </p:nvSpPr>
        <p:spPr>
          <a:xfrm>
            <a:off x="521207" y="1230892"/>
            <a:ext cx="11020158" cy="3764189"/>
          </a:xfrm>
        </p:spPr>
        <p:txBody>
          <a:bodyPr>
            <a:normAutofit/>
          </a:bodyPr>
          <a:lstStyle/>
          <a:p>
            <a:pPr marL="0" lvl="0" indent="0">
              <a:lnSpc>
                <a:spcPct val="100000"/>
              </a:lnSpc>
              <a:spcBef>
                <a:spcPts val="0"/>
              </a:spcBef>
              <a:buNone/>
            </a:pPr>
            <a:r>
              <a:rPr lang="lt-LT" sz="2400" dirty="0"/>
              <a:t>Darbuotojas naudojantis asmenines apsaugos priemones privalo:</a:t>
            </a:r>
          </a:p>
          <a:p>
            <a:pPr algn="just">
              <a:lnSpc>
                <a:spcPct val="100000"/>
              </a:lnSpc>
              <a:spcBef>
                <a:spcPts val="0"/>
              </a:spcBef>
            </a:pPr>
            <a:r>
              <a:rPr lang="lt-LT" sz="2400" dirty="0"/>
              <a:t>pradėti dirbti su asmeninėmis apsauginėmis priemonėmis ir naudoti jas viso darbo proceso metu;</a:t>
            </a:r>
          </a:p>
          <a:p>
            <a:pPr algn="just">
              <a:lnSpc>
                <a:spcPct val="100000"/>
              </a:lnSpc>
              <a:spcBef>
                <a:spcPts val="0"/>
              </a:spcBef>
            </a:pPr>
            <a:r>
              <a:rPr lang="lt-LT" sz="2400" dirty="0"/>
              <a:t>asmenines apsaugines priemones naudoti pagal paskirtį, rūpestingai jas prižiūrėti. Laiku pranešti darbdaviui apie jų nusidėvėjimą, užterštumą, netinkamumą naudoti ir apie tai, kad baigiasi jų naudojimo ar patikros laikas;</a:t>
            </a:r>
          </a:p>
        </p:txBody>
      </p:sp>
      <p:pic>
        <p:nvPicPr>
          <p:cNvPr id="5" name="Picture 4">
            <a:extLst>
              <a:ext uri="{FF2B5EF4-FFF2-40B4-BE49-F238E27FC236}">
                <a16:creationId xmlns:a16="http://schemas.microsoft.com/office/drawing/2014/main" id="{A103F853-D13D-4ACE-8FDB-1582FCFE07DB}"/>
              </a:ext>
            </a:extLst>
          </p:cNvPr>
          <p:cNvPicPr>
            <a:picLocks noChangeAspect="1"/>
          </p:cNvPicPr>
          <p:nvPr/>
        </p:nvPicPr>
        <p:blipFill>
          <a:blip r:embed="rId2"/>
          <a:stretch>
            <a:fillRect/>
          </a:stretch>
        </p:blipFill>
        <p:spPr>
          <a:xfrm>
            <a:off x="4315711" y="3623519"/>
            <a:ext cx="2712410" cy="2869651"/>
          </a:xfrm>
          <a:prstGeom prst="rect">
            <a:avLst/>
          </a:prstGeom>
        </p:spPr>
      </p:pic>
    </p:spTree>
    <p:extLst>
      <p:ext uri="{BB962C8B-B14F-4D97-AF65-F5344CB8AC3E}">
        <p14:creationId xmlns:p14="http://schemas.microsoft.com/office/powerpoint/2010/main" val="3762132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6"/>
            <a:ext cx="11020158" cy="640080"/>
          </a:xfrm>
        </p:spPr>
        <p:txBody>
          <a:bodyPr>
            <a:normAutofit/>
          </a:bodyPr>
          <a:lstStyle/>
          <a:p>
            <a:r>
              <a:rPr lang="lt-LT" b="1" dirty="0"/>
              <a:t>PROFESINĖS RIZIKOS VEIKSNIAI. SAUGOS PRIEMONĖS NUO JŲ POVEIKIO</a:t>
            </a:r>
            <a:endParaRPr lang="en-US" dirty="0"/>
          </a:p>
        </p:txBody>
      </p:sp>
      <p:sp>
        <p:nvSpPr>
          <p:cNvPr id="3" name="Content Placeholder 2"/>
          <p:cNvSpPr>
            <a:spLocks noGrp="1"/>
          </p:cNvSpPr>
          <p:nvPr>
            <p:ph sz="quarter" idx="10"/>
          </p:nvPr>
        </p:nvSpPr>
        <p:spPr>
          <a:xfrm>
            <a:off x="521207" y="1230892"/>
            <a:ext cx="11020158" cy="3764189"/>
          </a:xfrm>
        </p:spPr>
        <p:txBody>
          <a:bodyPr>
            <a:normAutofit/>
          </a:bodyPr>
          <a:lstStyle/>
          <a:p>
            <a:pPr marL="0" indent="0">
              <a:lnSpc>
                <a:spcPct val="100000"/>
              </a:lnSpc>
              <a:spcBef>
                <a:spcPts val="0"/>
              </a:spcBef>
              <a:buNone/>
            </a:pPr>
            <a:r>
              <a:rPr lang="lt-LT" sz="2400" dirty="0"/>
              <a:t>Nukentėjus nuo nelaimingo atsitikimo, turi nedelsdamas kreiptis į artimiausią gydymo įstaigą, pranešti tiesioginiam vadovui. Asmuo matęs nelaimingą atsitikimą ar apie jį sužinojęs, turi nedelsdamas suteikti nukentėjusiam pirmąją medicininę pagalbą ir pranešti tiesioginiam vadovui, jeigu reikia iškviesti greitąją medicininę pagalbą. Darbo vietą ir įrengimų būklę iki bus pradėtas tirti nelaimingas atsitikimas, reikia išlaikyti tokias, kokios buvo nelaimingo atsitikimo metu. Jei tai kelia pavojų aplinkinių įmonių gyvybei ar sveikatai, gali būti daromi tik būtiniausi pakeitimai, įforminami aktu.</a:t>
            </a:r>
          </a:p>
          <a:p>
            <a:pPr marL="0" lvl="0" indent="0">
              <a:lnSpc>
                <a:spcPct val="100000"/>
              </a:lnSpc>
              <a:spcBef>
                <a:spcPts val="0"/>
              </a:spcBef>
              <a:buNone/>
            </a:pPr>
            <a:endParaRPr lang="lt-LT" sz="2400" dirty="0"/>
          </a:p>
        </p:txBody>
      </p:sp>
    </p:spTree>
    <p:extLst>
      <p:ext uri="{BB962C8B-B14F-4D97-AF65-F5344CB8AC3E}">
        <p14:creationId xmlns:p14="http://schemas.microsoft.com/office/powerpoint/2010/main" val="4077238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6"/>
            <a:ext cx="11020158" cy="640080"/>
          </a:xfrm>
        </p:spPr>
        <p:txBody>
          <a:bodyPr>
            <a:normAutofit/>
          </a:bodyPr>
          <a:lstStyle/>
          <a:p>
            <a:r>
              <a:rPr lang="lt-LT" b="1" dirty="0"/>
              <a:t>PIRMOJI PAGALBA CHEMINIO NUDEGIMO ATVEJU:</a:t>
            </a:r>
            <a:endParaRPr lang="en-US" dirty="0"/>
          </a:p>
        </p:txBody>
      </p:sp>
      <p:sp>
        <p:nvSpPr>
          <p:cNvPr id="3" name="Content Placeholder 2"/>
          <p:cNvSpPr>
            <a:spLocks noGrp="1"/>
          </p:cNvSpPr>
          <p:nvPr>
            <p:ph sz="quarter" idx="10"/>
          </p:nvPr>
        </p:nvSpPr>
        <p:spPr>
          <a:xfrm>
            <a:off x="94268" y="1230892"/>
            <a:ext cx="11447097" cy="3764189"/>
          </a:xfrm>
        </p:spPr>
        <p:txBody>
          <a:bodyPr>
            <a:normAutofit/>
          </a:bodyPr>
          <a:lstStyle/>
          <a:p>
            <a:pPr lvl="1"/>
            <a:r>
              <a:rPr lang="lt-LT" sz="2400" dirty="0"/>
              <a:t>Pašalinkite nudegimo priežastį nuvalydami sausą cheminę medžiagą nuo odos ir plaudami vėsiu, bėgančiu nedidele srovele vandeniu 20 minučių ir daugiau;</a:t>
            </a:r>
          </a:p>
          <a:p>
            <a:pPr lvl="1"/>
            <a:r>
              <a:rPr lang="lt-LT" sz="2400" dirty="0"/>
              <a:t>Nuimkite drabužius ir papuošalus, kurie buvo užteršti cheminėmis medžiagomis;</a:t>
            </a:r>
          </a:p>
          <a:p>
            <a:pPr lvl="1"/>
            <a:r>
              <a:rPr lang="lt-LT" sz="2400" dirty="0"/>
              <a:t>Padenkite nudegusią vietą lengvu, sausu, steriliu ar švariu tvarsčiu;</a:t>
            </a:r>
          </a:p>
          <a:p>
            <a:pPr lvl="1"/>
            <a:r>
              <a:rPr lang="lt-LT" sz="2400" dirty="0"/>
              <a:t>Dar kartą keliolika minučių plaukite nudegusią vietą vandeniu</a:t>
            </a:r>
            <a:r>
              <a:rPr lang="lt-LT" sz="2400" b="1" dirty="0"/>
              <a:t>, </a:t>
            </a:r>
            <a:r>
              <a:rPr lang="lt-LT" sz="2400" dirty="0"/>
              <a:t>jei nukentėjusysis sako, kad deginantis skausmas stiprėja;</a:t>
            </a:r>
          </a:p>
          <a:p>
            <a:pPr lvl="1"/>
            <a:r>
              <a:rPr lang="lt-LT" sz="2400" dirty="0"/>
              <a:t>Duokite skausmą malšinančių vaistų</a:t>
            </a:r>
            <a:r>
              <a:rPr lang="lt-LT" sz="2400" b="1" dirty="0"/>
              <a:t>.</a:t>
            </a:r>
            <a:endParaRPr lang="lt-LT" sz="2400" dirty="0"/>
          </a:p>
        </p:txBody>
      </p:sp>
      <p:pic>
        <p:nvPicPr>
          <p:cNvPr id="7" name="Picture 6">
            <a:extLst>
              <a:ext uri="{FF2B5EF4-FFF2-40B4-BE49-F238E27FC236}">
                <a16:creationId xmlns:a16="http://schemas.microsoft.com/office/drawing/2014/main" id="{5980373B-D814-49D6-8F34-610727BED004}"/>
              </a:ext>
            </a:extLst>
          </p:cNvPr>
          <p:cNvPicPr>
            <a:picLocks noChangeAspect="1"/>
          </p:cNvPicPr>
          <p:nvPr/>
        </p:nvPicPr>
        <p:blipFill>
          <a:blip r:embed="rId2"/>
          <a:stretch>
            <a:fillRect/>
          </a:stretch>
        </p:blipFill>
        <p:spPr>
          <a:xfrm>
            <a:off x="8346558" y="3244702"/>
            <a:ext cx="3273056" cy="3273056"/>
          </a:xfrm>
          <a:prstGeom prst="rect">
            <a:avLst/>
          </a:prstGeom>
        </p:spPr>
      </p:pic>
    </p:spTree>
    <p:extLst>
      <p:ext uri="{BB962C8B-B14F-4D97-AF65-F5344CB8AC3E}">
        <p14:creationId xmlns:p14="http://schemas.microsoft.com/office/powerpoint/2010/main" val="1278296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6"/>
            <a:ext cx="11020158" cy="640080"/>
          </a:xfrm>
        </p:spPr>
        <p:txBody>
          <a:bodyPr>
            <a:normAutofit/>
          </a:bodyPr>
          <a:lstStyle/>
          <a:p>
            <a:r>
              <a:rPr lang="lt-LT" b="1" dirty="0"/>
              <a:t>PIRMOJI PAGALBA CHEMINIO NUDEGIMO ATVEJU:</a:t>
            </a:r>
            <a:endParaRPr lang="en-US" dirty="0"/>
          </a:p>
        </p:txBody>
      </p:sp>
      <p:sp>
        <p:nvSpPr>
          <p:cNvPr id="3" name="Content Placeholder 2"/>
          <p:cNvSpPr>
            <a:spLocks noGrp="1"/>
          </p:cNvSpPr>
          <p:nvPr>
            <p:ph sz="quarter" idx="10"/>
          </p:nvPr>
        </p:nvSpPr>
        <p:spPr>
          <a:xfrm>
            <a:off x="0" y="1221466"/>
            <a:ext cx="11541365" cy="3764189"/>
          </a:xfrm>
        </p:spPr>
        <p:txBody>
          <a:bodyPr>
            <a:normAutofit/>
          </a:bodyPr>
          <a:lstStyle/>
          <a:p>
            <a:pPr marL="0" indent="0">
              <a:buNone/>
            </a:pPr>
            <a:r>
              <a:rPr lang="lt-LT" sz="2400" dirty="0"/>
              <a:t>       Skubiai vykite į gydymo įstaigą, jei:</a:t>
            </a:r>
          </a:p>
          <a:p>
            <a:pPr lvl="1"/>
            <a:r>
              <a:rPr lang="lt-LT" sz="2400" dirty="0"/>
              <a:t>Atsiranda šoko požymių, tokių kaip sąmonės praradimas, žmogus išblyškęs, išpiltas šalto prakaito, kvėpuoja greitai, paviršutiniškai;</a:t>
            </a:r>
          </a:p>
          <a:p>
            <a:pPr lvl="1"/>
            <a:r>
              <a:rPr lang="lt-LT" sz="2400" dirty="0"/>
              <a:t>Cheminis nudegimas pažeidė poodinius audinių sluoksnius arba nudegęs plotas yra didesnio nei 5-7,5 centimetrų skersmens;</a:t>
            </a:r>
          </a:p>
          <a:p>
            <a:pPr lvl="1"/>
            <a:r>
              <a:rPr lang="lt-LT" sz="2400" dirty="0"/>
              <a:t>Chemiškai nudegintos tokios sritys kaip akys, rankos, pėdos, veidas, kirkšniai ar sėdmenys, ar didieji sąnariai.</a:t>
            </a:r>
          </a:p>
        </p:txBody>
      </p:sp>
      <p:pic>
        <p:nvPicPr>
          <p:cNvPr id="5" name="Picture 4">
            <a:extLst>
              <a:ext uri="{FF2B5EF4-FFF2-40B4-BE49-F238E27FC236}">
                <a16:creationId xmlns:a16="http://schemas.microsoft.com/office/drawing/2014/main" id="{978D2392-FBA4-4DB3-AEBB-D62F37A18F14}"/>
              </a:ext>
            </a:extLst>
          </p:cNvPr>
          <p:cNvPicPr>
            <a:picLocks noChangeAspect="1"/>
          </p:cNvPicPr>
          <p:nvPr/>
        </p:nvPicPr>
        <p:blipFill>
          <a:blip r:embed="rId2"/>
          <a:stretch>
            <a:fillRect/>
          </a:stretch>
        </p:blipFill>
        <p:spPr>
          <a:xfrm>
            <a:off x="521207" y="4139560"/>
            <a:ext cx="2270384" cy="2270384"/>
          </a:xfrm>
          <a:prstGeom prst="rect">
            <a:avLst/>
          </a:prstGeom>
        </p:spPr>
      </p:pic>
    </p:spTree>
    <p:extLst>
      <p:ext uri="{BB962C8B-B14F-4D97-AF65-F5344CB8AC3E}">
        <p14:creationId xmlns:p14="http://schemas.microsoft.com/office/powerpoint/2010/main" val="4062559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6"/>
            <a:ext cx="11020158" cy="640080"/>
          </a:xfrm>
        </p:spPr>
        <p:txBody>
          <a:bodyPr>
            <a:normAutofit/>
          </a:bodyPr>
          <a:lstStyle/>
          <a:p>
            <a:r>
              <a:rPr lang="lt-LT" b="1" dirty="0"/>
              <a:t>CHEMINIO AKIŲ NUDEGIMO ATVEJU:</a:t>
            </a:r>
            <a:endParaRPr lang="lt-LT" dirty="0"/>
          </a:p>
        </p:txBody>
      </p:sp>
      <p:sp>
        <p:nvSpPr>
          <p:cNvPr id="3" name="Content Placeholder 2"/>
          <p:cNvSpPr>
            <a:spLocks noGrp="1"/>
          </p:cNvSpPr>
          <p:nvPr>
            <p:ph sz="quarter" idx="10"/>
          </p:nvPr>
        </p:nvSpPr>
        <p:spPr>
          <a:xfrm>
            <a:off x="-180752" y="1222744"/>
            <a:ext cx="11722118" cy="5635256"/>
          </a:xfrm>
        </p:spPr>
        <p:txBody>
          <a:bodyPr>
            <a:normAutofit/>
          </a:bodyPr>
          <a:lstStyle/>
          <a:p>
            <a:pPr marL="1028700" lvl="1" indent="-342900">
              <a:lnSpc>
                <a:spcPct val="100000"/>
              </a:lnSpc>
              <a:spcBef>
                <a:spcPts val="0"/>
              </a:spcBef>
            </a:pPr>
            <a:r>
              <a:rPr lang="lt-LT" sz="2400" dirty="0"/>
              <a:t>Plaukite akį vandeniu.</a:t>
            </a:r>
            <a:r>
              <a:rPr lang="lt-LT" sz="2400" b="1" dirty="0"/>
              <a:t> </a:t>
            </a:r>
            <a:r>
              <a:rPr lang="lt-LT" sz="2400" dirty="0"/>
              <a:t>Plaukite akį naudodami didelį kiekį, švaraus, vėsaus vandens mažiausiai 20 minučių. Paprasčiausia tai padaryti pakišant akį po iš čiaupo tekančia vandens srove. Plaunat būtina pakelti vokus ir gerai išplauti visą akies gleivinės plotą.</a:t>
            </a:r>
          </a:p>
          <a:p>
            <a:pPr marL="1028700" lvl="1" indent="-342900">
              <a:lnSpc>
                <a:spcPct val="100000"/>
              </a:lnSpc>
              <a:spcBef>
                <a:spcPts val="600"/>
              </a:spcBef>
            </a:pPr>
            <a:r>
              <a:rPr lang="lt-LT" sz="2400" dirty="0"/>
              <a:t>Nusiplaukite rankas su muilu ir vandeniu. Atidžiai nusiplaukite rankas su muilu ir tekančiu vandeniu taip, kad neliktų chemikalų ar muilo ant odos. Jūsų pirmasis tikslas yra pašalinti chemikalą nuo akies gleivinės paviršiaus, bet po to svarbu jį nusiplauti ir nuo rankų.</a:t>
            </a:r>
          </a:p>
          <a:p>
            <a:pPr marL="457200" lvl="1" indent="0">
              <a:buNone/>
            </a:pPr>
            <a:endParaRPr lang="lt-LT" sz="2400" dirty="0"/>
          </a:p>
          <a:p>
            <a:pPr marL="457200" lvl="1" indent="0">
              <a:buNone/>
            </a:pPr>
            <a:endParaRPr lang="lt-LT" sz="2400" dirty="0"/>
          </a:p>
        </p:txBody>
      </p:sp>
    </p:spTree>
    <p:extLst>
      <p:ext uri="{BB962C8B-B14F-4D97-AF65-F5344CB8AC3E}">
        <p14:creationId xmlns:p14="http://schemas.microsoft.com/office/powerpoint/2010/main" val="3767893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448056"/>
            <a:ext cx="11020158" cy="640080"/>
          </a:xfrm>
        </p:spPr>
        <p:txBody>
          <a:bodyPr>
            <a:normAutofit/>
          </a:bodyPr>
          <a:lstStyle/>
          <a:p>
            <a:r>
              <a:rPr lang="lt-LT" b="1" dirty="0"/>
              <a:t>CHEMINIO AKIŲ NUDEGIMO ATVEJU:</a:t>
            </a:r>
            <a:endParaRPr lang="lt-LT" dirty="0"/>
          </a:p>
        </p:txBody>
      </p:sp>
      <p:sp>
        <p:nvSpPr>
          <p:cNvPr id="3" name="Content Placeholder 2"/>
          <p:cNvSpPr>
            <a:spLocks noGrp="1"/>
          </p:cNvSpPr>
          <p:nvPr>
            <p:ph sz="quarter" idx="10"/>
          </p:nvPr>
        </p:nvSpPr>
        <p:spPr>
          <a:xfrm>
            <a:off x="-212650" y="1254642"/>
            <a:ext cx="11754016" cy="5603358"/>
          </a:xfrm>
        </p:spPr>
        <p:txBody>
          <a:bodyPr>
            <a:normAutofit/>
          </a:bodyPr>
          <a:lstStyle/>
          <a:p>
            <a:pPr marL="1028700" lvl="1" indent="-342900" algn="just">
              <a:lnSpc>
                <a:spcPct val="100000"/>
              </a:lnSpc>
              <a:spcBef>
                <a:spcPts val="0"/>
              </a:spcBef>
            </a:pPr>
            <a:r>
              <a:rPr lang="lt-LT" sz="2400" dirty="0"/>
              <a:t>Pašalinkite kontaktinius lęšius</a:t>
            </a:r>
            <a:r>
              <a:rPr lang="lt-LT" sz="2400" b="1" dirty="0"/>
              <a:t>.</a:t>
            </a:r>
            <a:r>
              <a:rPr lang="lt-LT" sz="2400" dirty="0"/>
              <a:t> Jei plaunant vandens srove kontaktiniai lęšiai nepasišalino, po plovimo juos būtina išimti.</a:t>
            </a:r>
          </a:p>
          <a:p>
            <a:pPr marL="1028700" lvl="1" indent="-342900" algn="just">
              <a:lnSpc>
                <a:spcPct val="100000"/>
              </a:lnSpc>
              <a:spcBef>
                <a:spcPts val="600"/>
              </a:spcBef>
            </a:pPr>
            <a:r>
              <a:rPr lang="lt-LT" sz="2400" dirty="0"/>
              <a:t>Kreipkitės į gydytoją. Po išvardintų veiksmų vykite į gydymo įstaigą arba kvieski </a:t>
            </a:r>
            <a:r>
              <a:rPr lang="lt-LT" sz="2400" b="1" dirty="0"/>
              <a:t>GMP tel.: 112</a:t>
            </a:r>
            <a:r>
              <a:rPr lang="lt-LT" sz="2400" dirty="0"/>
              <a:t>. Vykstant į gydymo įstaigą kartu pasiimkite cheminės medžiagos pakuotę arba jos aprašymą. Pakuotėje pateikta informacija padės medikams diagnozuoti apsinuodijimą ir paskirti reikiamą gydymą.  Jei įmanoma vykdami į gydymo įstaigą užsidėkite akinius nuo saulės, nes jūsų akys bus jautrios šviesai.</a:t>
            </a:r>
          </a:p>
          <a:p>
            <a:pPr lvl="1"/>
            <a:endParaRPr lang="lt-LT" sz="2400" dirty="0"/>
          </a:p>
          <a:p>
            <a:pPr marL="457200" lvl="1" indent="0">
              <a:buNone/>
            </a:pPr>
            <a:endParaRPr lang="lt-LT" sz="2400" dirty="0"/>
          </a:p>
        </p:txBody>
      </p:sp>
      <p:pic>
        <p:nvPicPr>
          <p:cNvPr id="5" name="Picture 4">
            <a:extLst>
              <a:ext uri="{FF2B5EF4-FFF2-40B4-BE49-F238E27FC236}">
                <a16:creationId xmlns:a16="http://schemas.microsoft.com/office/drawing/2014/main" id="{F4DD836A-2F48-4749-9EFD-88288DBA2FB8}"/>
              </a:ext>
            </a:extLst>
          </p:cNvPr>
          <p:cNvPicPr>
            <a:picLocks noChangeAspect="1"/>
          </p:cNvPicPr>
          <p:nvPr/>
        </p:nvPicPr>
        <p:blipFill>
          <a:blip r:embed="rId2"/>
          <a:stretch>
            <a:fillRect/>
          </a:stretch>
        </p:blipFill>
        <p:spPr>
          <a:xfrm>
            <a:off x="5014912" y="4193302"/>
            <a:ext cx="2162175" cy="2114550"/>
          </a:xfrm>
          <a:prstGeom prst="rect">
            <a:avLst/>
          </a:prstGeom>
        </p:spPr>
      </p:pic>
    </p:spTree>
    <p:extLst>
      <p:ext uri="{BB962C8B-B14F-4D97-AF65-F5344CB8AC3E}">
        <p14:creationId xmlns:p14="http://schemas.microsoft.com/office/powerpoint/2010/main" val="3280885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2546956" y="1071958"/>
            <a:ext cx="6876288" cy="640080"/>
          </a:xfrm>
        </p:spPr>
        <p:txBody>
          <a:bodyPr>
            <a:normAutofit/>
          </a:bodyPr>
          <a:lstStyle/>
          <a:p>
            <a:pPr algn="ctr"/>
            <a:r>
              <a:rPr lang="en-US" dirty="0">
                <a:latin typeface="Segoe UI Light" panose="020B0502040204020203" pitchFamily="34" charset="0"/>
                <a:cs typeface="Segoe UI Light" panose="020B0502040204020203" pitchFamily="34" charset="0"/>
              </a:rPr>
              <a:t>D</a:t>
            </a:r>
            <a:r>
              <a:rPr lang="lt-LT" dirty="0">
                <a:latin typeface="Segoe UI Light" panose="020B0502040204020203" pitchFamily="34" charset="0"/>
                <a:cs typeface="Segoe UI Light" panose="020B0502040204020203" pitchFamily="34" charset="0"/>
              </a:rPr>
              <a:t>ĖKOJAME UŽ DĖMESĮ</a:t>
            </a:r>
            <a:r>
              <a:rPr lang="en-US" dirty="0">
                <a:latin typeface="Segoe UI Light" panose="020B0502040204020203" pitchFamily="34" charset="0"/>
                <a:cs typeface="Segoe UI Light" panose="020B0502040204020203" pitchFamily="34" charset="0"/>
              </a:rPr>
              <a:t>!</a:t>
            </a:r>
          </a:p>
        </p:txBody>
      </p:sp>
    </p:spTree>
    <p:extLst>
      <p:ext uri="{BB962C8B-B14F-4D97-AF65-F5344CB8AC3E}">
        <p14:creationId xmlns:p14="http://schemas.microsoft.com/office/powerpoint/2010/main" val="893025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xmlns:p14="http://schemas.microsoft.com/office/powerpoint/2010/mai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8a52e8c320b9a064ae3583ae3861c9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8020cb39231a0945110f9cd888b521a"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FD7FC771-7DFE-49DA-B577-71181BFBCB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E8C63A-4744-4DE4-BB49-0FF0B5375C60}">
  <ds:schemaRefs>
    <ds:schemaRef ds:uri="http://schemas.microsoft.com/sharepoint/v3/contenttype/forms"/>
  </ds:schemaRefs>
</ds:datastoreItem>
</file>

<file path=customXml/itemProps3.xml><?xml version="1.0" encoding="utf-8"?>
<ds:datastoreItem xmlns:ds="http://schemas.openxmlformats.org/officeDocument/2006/customXml" ds:itemID="{950072C5-DDE0-4258-BA7A-4D4B80DFA632}">
  <ds:schemaRefs>
    <ds:schemaRef ds:uri="http://schemas.microsoft.com/office/2006/documentManagement/types"/>
    <ds:schemaRef ds:uri="http://purl.org/dc/dcmitype/"/>
    <ds:schemaRef ds:uri="http://schemas.microsoft.com/office/2006/metadata/properties"/>
    <ds:schemaRef ds:uri="http://purl.org/dc/elements/1.1/"/>
    <ds:schemaRef ds:uri="16c05727-aa75-4e4a-9b5f-8a80a1165891"/>
    <ds:schemaRef ds:uri="http://purl.org/dc/terms/"/>
    <ds:schemaRef ds:uri="71af3243-3dd4-4a8d-8c0d-dd76da1f02a5"/>
    <ds:schemaRef ds:uri="http://schemas.openxmlformats.org/package/2006/metadata/core-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2206</Words>
  <Application>Microsoft Office PowerPoint</Application>
  <PresentationFormat>Widescreen</PresentationFormat>
  <Paragraphs>165</Paragraphs>
  <Slides>30</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Arial</vt:lpstr>
      <vt:lpstr>Calibri</vt:lpstr>
      <vt:lpstr>Calibri Light</vt:lpstr>
      <vt:lpstr>Segoe UI</vt:lpstr>
      <vt:lpstr>Segoe UI Light</vt:lpstr>
      <vt:lpstr>Times New Roman</vt:lpstr>
      <vt:lpstr>Trebuchet MS</vt:lpstr>
      <vt:lpstr>Tw Cen MT</vt:lpstr>
      <vt:lpstr>Wingdings</vt:lpstr>
      <vt:lpstr>Office Theme</vt:lpstr>
      <vt:lpstr>DARBUOTOJŲ, DIRBAČIŲ SU CHEMINĖMIS MEDŽIAGOMIS,  MOKYMO MEDŽIAGA</vt:lpstr>
      <vt:lpstr>SĄVOKOS IR JŲ APIBRĖŽIMAI</vt:lpstr>
      <vt:lpstr>SĄVOKOS IR JŲ APIBRĖŽIMAI</vt:lpstr>
      <vt:lpstr>SĄVOKOS IR JŲ APIBRĖŽIMAI</vt:lpstr>
      <vt:lpstr>SĄVOKOS IR JŲ APIBRĖŽIMAI</vt:lpstr>
      <vt:lpstr>SĄVOKOS IR JŲ APIBRĖŽIMAI</vt:lpstr>
      <vt:lpstr>SĄVOKOS IR JŲ APIBRĖŽIMAI</vt:lpstr>
      <vt:lpstr>SAUGOS DUOMENŲ LAPAI</vt:lpstr>
      <vt:lpstr>PIKTOGRAMOS</vt:lpstr>
      <vt:lpstr>PIKTOGRAMOS</vt:lpstr>
      <vt:lpstr>PIKTOGRAMOS</vt:lpstr>
      <vt:lpstr>PIKTOGRAMOS</vt:lpstr>
      <vt:lpstr>PIKTOGRAMOS</vt:lpstr>
      <vt:lpstr>PIKTOGRAMOS</vt:lpstr>
      <vt:lpstr>BENDRINIAI REIKALAVIMAI DIRBANTIEMS SU CHEMINĖMIS MEDŽIAGOMIS</vt:lpstr>
      <vt:lpstr>BENDRINIAI REIKALAVIMAI DIRBANTIEMS SU CHEMINĖMIS MEDŽIAGOMIS</vt:lpstr>
      <vt:lpstr>BENDRINIAI REIKALAVIMAI DIRBANTIEMS SU CHEMINĖMIS MEDŽIAGOMIS</vt:lpstr>
      <vt:lpstr>BENDRINIAI REIKALAVIMAI DIRBANTIEMS SU CHEMINĖMIS MEDŽIAGOMIS</vt:lpstr>
      <vt:lpstr>GAISRINĖS SAUGOS REIKALAVIMAI DIRBANT SU CHEMINĖMIS MEDŽIAGOMIS</vt:lpstr>
      <vt:lpstr>GAISRINĖS SAUGOS REIKALAVIMAI DIRBANT SU CHEMINĖMIS MEDŽIAGOMIS</vt:lpstr>
      <vt:lpstr>PROFESINĖS RIZIKOS VEIKSNIAI. SAUGOS PRIEMONĖS NUO JŲ POVEIKIO</vt:lpstr>
      <vt:lpstr>PROFESINĖS RIZIKOS VEIKSNIAI. SAUGOS PRIEMONĖS NUO JŲ POVEIKIO</vt:lpstr>
      <vt:lpstr>PROFESINĖS RIZIKOS VEIKSNIAI. SAUGOS PRIEMONĖS NUO JŲ POVEIKIO</vt:lpstr>
      <vt:lpstr>PROFESINĖS RIZIKOS VEIKSNIAI. SAUGOS PRIEMONĖS NUO JŲ POVEIKIO</vt:lpstr>
      <vt:lpstr>PROFESINĖS RIZIKOS VEIKSNIAI. SAUGOS PRIEMONĖS NUO JŲ POVEIKIO</vt:lpstr>
      <vt:lpstr>PIRMOJI PAGALBA CHEMINIO NUDEGIMO ATVEJU:</vt:lpstr>
      <vt:lpstr>PIRMOJI PAGALBA CHEMINIO NUDEGIMO ATVEJU:</vt:lpstr>
      <vt:lpstr>CHEMINIO AKIŲ NUDEGIMO ATVEJU:</vt:lpstr>
      <vt:lpstr>CHEMINIO AKIŲ NUDEGIMO ATVEJU:</vt:lpstr>
      <vt:lpstr>DĖKOJAME UŽ DĖMESĮ!</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2020-11-17T08:27:59Z</dcterms:created>
  <dcterms:modified xsi:type="dcterms:W3CDTF">2022-03-22T11:23:15Z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